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481" r:id="rId2"/>
    <p:sldId id="331" r:id="rId3"/>
    <p:sldId id="489" r:id="rId4"/>
    <p:sldId id="501" r:id="rId5"/>
    <p:sldId id="493" r:id="rId6"/>
    <p:sldId id="498" r:id="rId7"/>
    <p:sldId id="499" r:id="rId8"/>
    <p:sldId id="500" r:id="rId9"/>
    <p:sldId id="491" r:id="rId10"/>
    <p:sldId id="502" r:id="rId11"/>
    <p:sldId id="503" r:id="rId12"/>
    <p:sldId id="490" r:id="rId13"/>
    <p:sldId id="260" r:id="rId14"/>
    <p:sldId id="504" r:id="rId15"/>
    <p:sldId id="33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D0AB"/>
    <a:srgbClr val="0EA26A"/>
    <a:srgbClr val="CE25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0" autoAdjust="0"/>
    <p:restoredTop sz="94656" autoAdjust="0"/>
  </p:normalViewPr>
  <p:slideViewPr>
    <p:cSldViewPr snapToGrid="0" snapToObjects="1">
      <p:cViewPr varScale="1">
        <p:scale>
          <a:sx n="109" d="100"/>
          <a:sy n="109" d="100"/>
        </p:scale>
        <p:origin x="630"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9B23F1-0949-4D40-887A-45394B1ABC77}" type="datetimeFigureOut">
              <a:rPr lang="en-US" smtClean="0"/>
              <a:t>3/1/2021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BF54CF-1D58-734E-B771-D0131029C14F}" type="slidenum">
              <a:rPr lang="en-US" smtClean="0"/>
              <a:t>‹#›</a:t>
            </a:fld>
            <a:endParaRPr lang="en-US" dirty="0"/>
          </a:p>
        </p:txBody>
      </p:sp>
    </p:spTree>
    <p:extLst>
      <p:ext uri="{BB962C8B-B14F-4D97-AF65-F5344CB8AC3E}">
        <p14:creationId xmlns:p14="http://schemas.microsoft.com/office/powerpoint/2010/main" val="17802380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11C4-5CAB-BE42-8F8A-E622D539F79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E26C8A0-0166-5E4C-9677-1438BA0DCE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FD61E77-E77D-104B-B0C8-3D5284344FAF}"/>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4D2F40F4-B94D-5347-8F5E-4D74AFC84F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B3DC59-5BB8-DE44-A54A-DBDD0F71B31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4282702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D50B-D46F-2E42-8B18-97D19E00C97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293FF-004B-4C42-9EAC-27853ABAC1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A4B23E-44E5-4246-89DF-7D76B5BD6952}"/>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D44043A6-A671-6B41-BE3F-09C0D610E3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CED334-147A-B248-BD4E-65FB2FD929D9}"/>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394235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EAA2-F6B0-D74F-9ECB-0C412CC218E5}"/>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14FA40C-B3B7-524D-9CCC-9C3A607D8396}"/>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D2BF383-ACDC-1C4E-9E5A-C0997A2CCCEF}"/>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12692AA0-1499-3343-9F13-30593B6E97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747B52-7740-274D-94D4-E0D8BAD59F16}"/>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46917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7C580-734C-764D-833B-7749ABC78EC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CBC37E5-C4B9-0646-9BD4-B5275639830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7717990-747B-0F41-8429-AD5E9C745D7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737BE11-98AE-4C4F-881B-DB649F7E1A7C}"/>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6" name="Footer Placeholder 5">
            <a:extLst>
              <a:ext uri="{FF2B5EF4-FFF2-40B4-BE49-F238E27FC236}">
                <a16:creationId xmlns:a16="http://schemas.microsoft.com/office/drawing/2014/main" id="{C9A567D6-1DD3-2241-B463-3A0C39D545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DF9457-ECF0-E141-B66D-83352822F86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655224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2D451-A095-9944-B2AE-56F113FC3DAC}"/>
              </a:ext>
            </a:extLst>
          </p:cNvPr>
          <p:cNvSpPr>
            <a:spLocks noGrp="1"/>
          </p:cNvSpPr>
          <p:nvPr>
            <p:ph type="title"/>
          </p:nvPr>
        </p:nvSpPr>
        <p:spPr>
          <a:xfrm>
            <a:off x="839788" y="365127"/>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87D5AA-C99D-2F44-A89A-05A4D243401F}"/>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42CE0EF-DB45-AE47-A928-A6629639B796}"/>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33C5922-9956-FA4C-9E4E-74CA2D4A0CB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56FE44-C940-944E-A513-6BE3F1CCF430}"/>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2E161D9-B6F3-3143-ADF6-8862173AB416}"/>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8" name="Footer Placeholder 7">
            <a:extLst>
              <a:ext uri="{FF2B5EF4-FFF2-40B4-BE49-F238E27FC236}">
                <a16:creationId xmlns:a16="http://schemas.microsoft.com/office/drawing/2014/main" id="{E4B6BAAA-310A-FD46-9FDB-76404FD65B9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155F179-EBA5-F44E-9EE6-EE0733302676}"/>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2003055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E389D-800F-FC42-BA08-016C9834115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AA6C492-0455-8C40-BF2B-5FC18CD6B11A}"/>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4" name="Footer Placeholder 3">
            <a:extLst>
              <a:ext uri="{FF2B5EF4-FFF2-40B4-BE49-F238E27FC236}">
                <a16:creationId xmlns:a16="http://schemas.microsoft.com/office/drawing/2014/main" id="{7B613BDC-D9C7-3F47-BC77-A402ECBA33A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6338447-54A0-A943-92C2-540EACB15BEB}"/>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2820472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07E864-D67E-5844-A835-9D4E0EB5725C}"/>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3" name="Footer Placeholder 2">
            <a:extLst>
              <a:ext uri="{FF2B5EF4-FFF2-40B4-BE49-F238E27FC236}">
                <a16:creationId xmlns:a16="http://schemas.microsoft.com/office/drawing/2014/main" id="{859D98F9-D723-DE41-B092-E12D6CCD464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6E51C8D-AFDD-1B49-A474-5470861C3577}"/>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969596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1B0D8-8248-724D-B103-03F2973EA6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496B0DD-DA96-DC47-91A5-ECB77D70C590}"/>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8F0D3CC-4437-8B4A-B6B7-3ED85D602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B6678C3-F127-C746-86EC-D12BE8167A8A}"/>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6" name="Footer Placeholder 5">
            <a:extLst>
              <a:ext uri="{FF2B5EF4-FFF2-40B4-BE49-F238E27FC236}">
                <a16:creationId xmlns:a16="http://schemas.microsoft.com/office/drawing/2014/main" id="{1F2D6F5F-121F-2949-9990-4FCCECF2C4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23B59A-B05E-524E-BD53-5BF3769E4BAC}"/>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83707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A1BD-6A00-BA4F-9D8C-DB8A27B8939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BC8DCFC-51C0-BC4B-B091-1E3093F25906}"/>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C91187F-6E7F-584C-BCDF-79E949C4E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51F072-6233-DF45-9D28-59BDFADDFD6D}"/>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6" name="Footer Placeholder 5">
            <a:extLst>
              <a:ext uri="{FF2B5EF4-FFF2-40B4-BE49-F238E27FC236}">
                <a16:creationId xmlns:a16="http://schemas.microsoft.com/office/drawing/2014/main" id="{49FD0FCD-79F5-8E48-BCE1-C4E9D3912AE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0FC456-B52A-9F43-8EFD-1534719D89EE}"/>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803298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FA97E-6A28-3844-9998-CF6CE7133CE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831CE12-206F-9249-B101-CE805FF3B60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E0375D-15B2-A542-A236-F8C6275D15DE}"/>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845F8EDF-4488-FC46-AB66-6420FF924E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2F09E10-08E2-B948-9BD6-753CC1612BE5}"/>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1067792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921A12-7082-0741-9CFB-D28182FE7150}"/>
              </a:ext>
            </a:extLst>
          </p:cNvPr>
          <p:cNvSpPr>
            <a:spLocks noGrp="1"/>
          </p:cNvSpPr>
          <p:nvPr>
            <p:ph type="title" orient="vert"/>
          </p:nvPr>
        </p:nvSpPr>
        <p:spPr>
          <a:xfrm>
            <a:off x="8724901"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8F7A839-6721-C54D-8D1E-FBDCFD6C4E4D}"/>
              </a:ext>
            </a:extLst>
          </p:cNvPr>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8898B59-1E32-024C-915A-6CFFC0CAF665}"/>
              </a:ext>
            </a:extLst>
          </p:cNvPr>
          <p:cNvSpPr>
            <a:spLocks noGrp="1"/>
          </p:cNvSpPr>
          <p:nvPr>
            <p:ph type="dt" sz="half" idx="10"/>
          </p:nvPr>
        </p:nvSpPr>
        <p:spPr/>
        <p:txBody>
          <a:body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D0442F67-B080-1046-AB69-B754DED996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7D0619-64BD-5B49-9FE7-239C0581FE74}"/>
              </a:ext>
            </a:extLst>
          </p:cNvPr>
          <p:cNvSpPr>
            <a:spLocks noGrp="1"/>
          </p:cNvSpPr>
          <p:nvPr>
            <p:ph type="sldNum" sz="quarter" idx="12"/>
          </p:nvPr>
        </p:nvSpPr>
        <p:spPr/>
        <p:txBody>
          <a:bodyPr/>
          <a:lstStyle/>
          <a:p>
            <a:fld id="{E8639A79-17D5-C24B-B59B-E0D0FE1FCAEE}" type="slidenum">
              <a:rPr lang="en-US" smtClean="0"/>
              <a:t>‹#›</a:t>
            </a:fld>
            <a:endParaRPr lang="en-US" dirty="0"/>
          </a:p>
        </p:txBody>
      </p:sp>
    </p:spTree>
    <p:extLst>
      <p:ext uri="{BB962C8B-B14F-4D97-AF65-F5344CB8AC3E}">
        <p14:creationId xmlns:p14="http://schemas.microsoft.com/office/powerpoint/2010/main" val="345658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E435E3-0A11-E649-BA52-F3FBF40AB3E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A881AA-DAAD-3B49-8EDB-4B6E5E601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811EDA-49CF-2744-A36F-D59E45EE418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60CE5-F502-B744-9F79-B9CE78705681}" type="datetimeFigureOut">
              <a:rPr lang="en-US" smtClean="0"/>
              <a:t>3/1/2021</a:t>
            </a:fld>
            <a:endParaRPr lang="en-US" dirty="0"/>
          </a:p>
        </p:txBody>
      </p:sp>
      <p:sp>
        <p:nvSpPr>
          <p:cNvPr id="5" name="Footer Placeholder 4">
            <a:extLst>
              <a:ext uri="{FF2B5EF4-FFF2-40B4-BE49-F238E27FC236}">
                <a16:creationId xmlns:a16="http://schemas.microsoft.com/office/drawing/2014/main" id="{E8F26A4C-F70D-8742-A0FA-B623F02CC13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198DCD5-BD8A-8341-BB44-21A5ACFD350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39A79-17D5-C24B-B59B-E0D0FE1FCAEE}" type="slidenum">
              <a:rPr lang="en-US" smtClean="0"/>
              <a:t>‹#›</a:t>
            </a:fld>
            <a:endParaRPr lang="en-US" dirty="0"/>
          </a:p>
        </p:txBody>
      </p:sp>
    </p:spTree>
    <p:extLst>
      <p:ext uri="{BB962C8B-B14F-4D97-AF65-F5344CB8AC3E}">
        <p14:creationId xmlns:p14="http://schemas.microsoft.com/office/powerpoint/2010/main" val="3241565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D0AB"/>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7003C1-7F0E-459A-8E73-56975C821B2E}"/>
              </a:ext>
            </a:extLst>
          </p:cNvPr>
          <p:cNvSpPr>
            <a:spLocks noGrp="1"/>
          </p:cNvSpPr>
          <p:nvPr>
            <p:ph type="ctrTitle"/>
          </p:nvPr>
        </p:nvSpPr>
        <p:spPr>
          <a:xfrm>
            <a:off x="6095696" y="1099671"/>
            <a:ext cx="5432915" cy="3367554"/>
          </a:xfrm>
        </p:spPr>
        <p:txBody>
          <a:bodyPr anchor="b">
            <a:normAutofit/>
          </a:bodyPr>
          <a:lstStyle/>
          <a:p>
            <a:pPr algn="l"/>
            <a:r>
              <a:rPr lang="en-GB" sz="5600" b="1" dirty="0"/>
              <a:t>Mali Enterprising Leaders </a:t>
            </a:r>
            <a:br>
              <a:rPr lang="en-GB" sz="5600" b="1" dirty="0"/>
            </a:br>
            <a:r>
              <a:rPr lang="en-GB" sz="5600" b="1" dirty="0"/>
              <a:t>(MEL)-England </a:t>
            </a:r>
          </a:p>
        </p:txBody>
      </p:sp>
      <p:sp>
        <p:nvSpPr>
          <p:cNvPr id="3" name="Subtitle 2">
            <a:extLst>
              <a:ext uri="{FF2B5EF4-FFF2-40B4-BE49-F238E27FC236}">
                <a16:creationId xmlns:a16="http://schemas.microsoft.com/office/drawing/2014/main" id="{004E0702-CD3B-437C-9E46-C71124170B3A}"/>
              </a:ext>
            </a:extLst>
          </p:cNvPr>
          <p:cNvSpPr>
            <a:spLocks noGrp="1"/>
          </p:cNvSpPr>
          <p:nvPr>
            <p:ph type="subTitle" idx="1"/>
          </p:nvPr>
        </p:nvSpPr>
        <p:spPr>
          <a:xfrm>
            <a:off x="7877060" y="4665529"/>
            <a:ext cx="4003858" cy="1517088"/>
          </a:xfrm>
        </p:spPr>
        <p:txBody>
          <a:bodyPr>
            <a:normAutofit/>
          </a:bodyPr>
          <a:lstStyle/>
          <a:p>
            <a:pPr algn="l"/>
            <a:r>
              <a:rPr lang="en-GB" b="1" dirty="0"/>
              <a:t>Webinar: Assets and Income </a:t>
            </a:r>
          </a:p>
          <a:p>
            <a:pPr algn="l"/>
            <a:r>
              <a:rPr lang="en-GB" b="1" dirty="0"/>
              <a:t>Date: 4</a:t>
            </a:r>
            <a:r>
              <a:rPr lang="en-GB" b="1" baseline="30000" dirty="0"/>
              <a:t>th</a:t>
            </a:r>
            <a:r>
              <a:rPr lang="en-GB" b="1" dirty="0"/>
              <a:t> March 2021</a:t>
            </a:r>
          </a:p>
          <a:p>
            <a:pPr algn="l"/>
            <a:r>
              <a:rPr lang="en-GB" b="1" dirty="0"/>
              <a:t>3.30pm </a:t>
            </a:r>
            <a:r>
              <a:rPr lang="en-US" b="1" dirty="0"/>
              <a:t>–</a:t>
            </a:r>
            <a:r>
              <a:rPr lang="en-GB" b="1" dirty="0"/>
              <a:t> 5.00pm</a:t>
            </a:r>
          </a:p>
        </p:txBody>
      </p:sp>
      <p:sp>
        <p:nvSpPr>
          <p:cNvPr id="22" name="Freeform: Shape 21">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 icon&#10;&#10;Description automatically generated">
            <a:extLst>
              <a:ext uri="{FF2B5EF4-FFF2-40B4-BE49-F238E27FC236}">
                <a16:creationId xmlns:a16="http://schemas.microsoft.com/office/drawing/2014/main" id="{38559AD8-1CA9-412D-BCA4-31E528EB848D}"/>
              </a:ext>
            </a:extLst>
          </p:cNvPr>
          <p:cNvPicPr/>
          <p:nvPr/>
        </p:nvPicPr>
        <p:blipFill rotWithShape="1">
          <a:blip r:embed="rId2" cstate="print">
            <a:extLst>
              <a:ext uri="{28A0092B-C50C-407E-A947-70E740481C1C}">
                <a14:useLocalDpi xmlns:a14="http://schemas.microsoft.com/office/drawing/2010/main" val="0"/>
              </a:ext>
            </a:extLst>
          </a:blip>
          <a:srcRect l="8497" r="6841"/>
          <a:stretch/>
        </p:blipFill>
        <p:spPr bwMode="auto">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noFill/>
        </p:spPr>
      </p:pic>
    </p:spTree>
    <p:extLst>
      <p:ext uri="{BB962C8B-B14F-4D97-AF65-F5344CB8AC3E}">
        <p14:creationId xmlns:p14="http://schemas.microsoft.com/office/powerpoint/2010/main" val="34801651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830423" y="1847461"/>
            <a:ext cx="9116008" cy="3539430"/>
          </a:xfrm>
          <a:prstGeom prst="rect">
            <a:avLst/>
          </a:prstGeom>
          <a:noFill/>
        </p:spPr>
        <p:txBody>
          <a:bodyPr wrap="square" rtlCol="0">
            <a:spAutoFit/>
          </a:bodyPr>
          <a:lstStyle/>
          <a:p>
            <a:pPr algn="ctr"/>
            <a:r>
              <a:rPr lang="en-GB" sz="3200" b="1" dirty="0">
                <a:solidFill>
                  <a:srgbClr val="002060"/>
                </a:solidFill>
                <a:latin typeface="Century Gothic" panose="020B0502020202020204" pitchFamily="34" charset="0"/>
              </a:rPr>
              <a:t>“But, I have a social enterprise – this doesn’t apply to me!”</a:t>
            </a:r>
          </a:p>
          <a:p>
            <a:pPr marL="571500" indent="-571500">
              <a:buFont typeface="Arial" panose="020B0604020202020204" pitchFamily="34" charset="0"/>
              <a:buChar char="•"/>
            </a:pPr>
            <a:r>
              <a:rPr lang="en-GB" sz="3200" dirty="0"/>
              <a:t>Taxes</a:t>
            </a:r>
          </a:p>
          <a:p>
            <a:pPr marL="571500" indent="-571500">
              <a:buFont typeface="Arial" panose="020B0604020202020204" pitchFamily="34" charset="0"/>
              <a:buChar char="•"/>
            </a:pPr>
            <a:r>
              <a:rPr lang="en-GB" sz="3200" dirty="0"/>
              <a:t>Rates</a:t>
            </a:r>
          </a:p>
          <a:p>
            <a:endParaRPr lang="en-GB" sz="2000" dirty="0">
              <a:solidFill>
                <a:srgbClr val="002060"/>
              </a:solidFill>
            </a:endParaRPr>
          </a:p>
          <a:p>
            <a:r>
              <a:rPr lang="en-GB" sz="3200" b="1" dirty="0">
                <a:solidFill>
                  <a:srgbClr val="002060"/>
                </a:solidFill>
                <a:latin typeface="Century Gothic" panose="020B0502020202020204" pitchFamily="34" charset="0"/>
              </a:rPr>
              <a:t>Efficient vehicle for asset management?</a:t>
            </a:r>
          </a:p>
          <a:p>
            <a:endParaRPr lang="en-US" sz="3600" dirty="0">
              <a:solidFill>
                <a:srgbClr val="002060"/>
              </a:solidFill>
            </a:endParaRPr>
          </a:p>
        </p:txBody>
      </p:sp>
    </p:spTree>
    <p:extLst>
      <p:ext uri="{BB962C8B-B14F-4D97-AF65-F5344CB8AC3E}">
        <p14:creationId xmlns:p14="http://schemas.microsoft.com/office/powerpoint/2010/main" val="1862004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84988" y="1847461"/>
            <a:ext cx="9116008" cy="3293209"/>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HMRC rules on charity income and tax</a:t>
            </a:r>
          </a:p>
          <a:p>
            <a:endParaRPr lang="en-GB" sz="3200" dirty="0">
              <a:latin typeface="Century Gothic" panose="020B0502020202020204" pitchFamily="34" charset="0"/>
            </a:endParaRPr>
          </a:p>
          <a:p>
            <a:pPr marL="742950" indent="-742950">
              <a:buAutoNum type="arabicPeriod"/>
            </a:pPr>
            <a:r>
              <a:rPr lang="en-GB" sz="2400" dirty="0">
                <a:latin typeface="Century Gothic" panose="020B0502020202020204" pitchFamily="34" charset="0"/>
              </a:rPr>
              <a:t>Primary Purpose Income</a:t>
            </a:r>
          </a:p>
          <a:p>
            <a:pPr marL="742950" indent="-742950">
              <a:buAutoNum type="arabicPeriod"/>
            </a:pPr>
            <a:r>
              <a:rPr lang="en-GB" sz="2400" dirty="0">
                <a:latin typeface="Century Gothic" panose="020B0502020202020204" pitchFamily="34" charset="0"/>
              </a:rPr>
              <a:t>Non-charitable Trade Income</a:t>
            </a:r>
          </a:p>
          <a:p>
            <a:pPr marL="742950" indent="-742950">
              <a:buAutoNum type="arabicPeriod"/>
            </a:pPr>
            <a:r>
              <a:rPr lang="en-GB" sz="2400" dirty="0">
                <a:latin typeface="Century Gothic" panose="020B0502020202020204" pitchFamily="34" charset="0"/>
              </a:rPr>
              <a:t>Ancillary and Mixed Trade Income </a:t>
            </a:r>
          </a:p>
          <a:p>
            <a:endParaRPr lang="en-GB" sz="3600" dirty="0">
              <a:solidFill>
                <a:srgbClr val="002060"/>
              </a:solidFill>
              <a:latin typeface="Century Gothic" panose="020B0502020202020204" pitchFamily="34" charset="0"/>
            </a:endParaRPr>
          </a:p>
          <a:p>
            <a:endParaRPr lang="en-GB" sz="3600"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91153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091058"/>
            <a:ext cx="10096959" cy="3000886"/>
          </a:xfrm>
          <a:prstGeom prst="rect">
            <a:avLst/>
          </a:prstGeom>
          <a:noFill/>
        </p:spPr>
        <p:txBody>
          <a:bodyPr wrap="square" rtlCol="0">
            <a:spAutoFit/>
          </a:bodyPr>
          <a:lstStyle/>
          <a:p>
            <a:pPr algn="just">
              <a:lnSpc>
                <a:spcPct val="115000"/>
              </a:lnSpc>
              <a:spcAft>
                <a:spcPts val="1000"/>
              </a:spcAft>
            </a:pPr>
            <a:r>
              <a:rPr lang="en-GB" sz="3200" b="1" dirty="0">
                <a:solidFill>
                  <a:srgbClr val="002060"/>
                </a:solidFill>
                <a:effectLst/>
                <a:latin typeface="Century Gothic" panose="020B0502020202020204" pitchFamily="34" charset="0"/>
                <a:ea typeface="Arial Unicode MS"/>
                <a:cs typeface="Arial" panose="020B0604020202020204" pitchFamily="34" charset="0"/>
              </a:rPr>
              <a:t>What is trade?</a:t>
            </a:r>
            <a:endParaRPr lang="en-US" sz="32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GB" sz="2400" dirty="0">
                <a:effectLst/>
                <a:latin typeface="Century Gothic" panose="020B0502020202020204" pitchFamily="34" charset="0"/>
                <a:ea typeface="Arial Unicode MS"/>
                <a:cs typeface="Arial" panose="020B0604020202020204" pitchFamily="34" charset="0"/>
              </a:rPr>
              <a:t>Trade is the sale or exchange of goods or services to customers as part of a business or commercial arrangement;</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GB" sz="2400" dirty="0">
                <a:effectLst/>
                <a:latin typeface="Century Gothic" panose="020B0502020202020204" pitchFamily="34" charset="0"/>
                <a:ea typeface="Arial Unicode MS"/>
                <a:cs typeface="Arial" panose="020B0604020202020204" pitchFamily="34" charset="0"/>
              </a:rPr>
              <a:t>Trading can be a regular activity or something a charity engages in occasionally – for ordinary companies or businesses ALL trade is taxable.</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Tree>
    <p:extLst>
      <p:ext uri="{BB962C8B-B14F-4D97-AF65-F5344CB8AC3E}">
        <p14:creationId xmlns:p14="http://schemas.microsoft.com/office/powerpoint/2010/main" val="158111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84988" y="1847461"/>
            <a:ext cx="9116008" cy="2985433"/>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Primary Purpose Income &amp; Assets</a:t>
            </a:r>
          </a:p>
          <a:p>
            <a:pPr algn="ctr"/>
            <a:endParaRPr lang="en-GB" sz="3600" dirty="0">
              <a:solidFill>
                <a:srgbClr val="002060"/>
              </a:solidFill>
              <a:latin typeface="Century Gothic" panose="020B0502020202020204" pitchFamily="34" charset="0"/>
            </a:endParaRPr>
          </a:p>
          <a:p>
            <a:r>
              <a:rPr lang="en-GB" sz="3600" dirty="0">
                <a:solidFill>
                  <a:srgbClr val="002060"/>
                </a:solidFill>
                <a:latin typeface="Century Gothic" panose="020B0502020202020204" pitchFamily="34" charset="0"/>
              </a:rPr>
              <a:t>What is Primary Purpose?</a:t>
            </a:r>
          </a:p>
          <a:p>
            <a:endParaRPr lang="en-GB" sz="3600" dirty="0">
              <a:solidFill>
                <a:srgbClr val="002060"/>
              </a:solidFill>
              <a:latin typeface="Century Gothic" panose="020B0502020202020204" pitchFamily="34" charset="0"/>
            </a:endParaRPr>
          </a:p>
          <a:p>
            <a:pPr marL="571500" indent="-571500">
              <a:buFont typeface="Arial" panose="020B0604020202020204" pitchFamily="34" charset="0"/>
              <a:buChar char="•"/>
            </a:pPr>
            <a:r>
              <a:rPr lang="en-GB" sz="2400" dirty="0">
                <a:latin typeface="Century Gothic" panose="020B0502020202020204" pitchFamily="34" charset="0"/>
              </a:rPr>
              <a:t>the “Objects” in the governing document of your organisation </a:t>
            </a:r>
            <a:endParaRPr lang="en-US" sz="2400" dirty="0">
              <a:latin typeface="Century Gothic" panose="020B0502020202020204" pitchFamily="34" charset="0"/>
            </a:endParaRPr>
          </a:p>
        </p:txBody>
      </p:sp>
    </p:spTree>
    <p:extLst>
      <p:ext uri="{BB962C8B-B14F-4D97-AF65-F5344CB8AC3E}">
        <p14:creationId xmlns:p14="http://schemas.microsoft.com/office/powerpoint/2010/main" val="3050902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43000" y="1828801"/>
            <a:ext cx="9157996" cy="4339650"/>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Primary Purpose Income &amp; Assets</a:t>
            </a:r>
          </a:p>
          <a:p>
            <a:r>
              <a:rPr lang="en-GB" sz="2000" b="1" dirty="0">
                <a:latin typeface="Century Gothic" panose="020B0502020202020204" pitchFamily="34" charset="0"/>
              </a:rPr>
              <a:t>“(a) Primary purpose trading</a:t>
            </a:r>
          </a:p>
          <a:p>
            <a:r>
              <a:rPr lang="en-GB" sz="2000" dirty="0">
                <a:latin typeface="Century Gothic" panose="020B0502020202020204" pitchFamily="34" charset="0"/>
              </a:rPr>
              <a:t>Trading exercised in the course of carrying out a primary purpose of the charity such as a religious charity selling bibles, a charitable school charging pupils, or a charitable clinic charging patients or selling medicines.</a:t>
            </a:r>
          </a:p>
          <a:p>
            <a:endParaRPr lang="en-GB" sz="2000" dirty="0">
              <a:latin typeface="Century Gothic" panose="020B0502020202020204" pitchFamily="34" charset="0"/>
            </a:endParaRPr>
          </a:p>
          <a:p>
            <a:r>
              <a:rPr lang="en-GB" sz="2000" b="1" dirty="0">
                <a:latin typeface="Century Gothic" panose="020B0502020202020204" pitchFamily="34" charset="0"/>
              </a:rPr>
              <a:t>(b) Trading mainly carried out by beneficiaries</a:t>
            </a:r>
          </a:p>
          <a:p>
            <a:r>
              <a:rPr lang="en-GB" sz="2000" dirty="0">
                <a:latin typeface="Century Gothic" panose="020B0502020202020204" pitchFamily="34" charset="0"/>
              </a:rPr>
              <a:t>Trading mainly carried out by a charity’s beneficiaries, for example, the manufacture and sale of items by disabled people working for a charity whose purpose is the relief of disabled persons. </a:t>
            </a:r>
          </a:p>
          <a:p>
            <a:r>
              <a:rPr lang="en-GB" sz="2000" dirty="0">
                <a:latin typeface="Century Gothic" panose="020B0502020202020204" pitchFamily="34" charset="0"/>
              </a:rPr>
              <a:t>The profits arising from charitable trading are exempt from tax provided they’re applied for charitable purposes.”</a:t>
            </a:r>
            <a:endParaRPr lang="en-US" sz="2000" dirty="0">
              <a:latin typeface="Century Gothic" panose="020B0502020202020204" pitchFamily="34" charset="0"/>
            </a:endParaRPr>
          </a:p>
        </p:txBody>
      </p:sp>
    </p:spTree>
    <p:extLst>
      <p:ext uri="{BB962C8B-B14F-4D97-AF65-F5344CB8AC3E}">
        <p14:creationId xmlns:p14="http://schemas.microsoft.com/office/powerpoint/2010/main" val="1626928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84988" y="1847461"/>
            <a:ext cx="9116008" cy="3293209"/>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Primary Purpose (charitable) Income and Assets</a:t>
            </a:r>
          </a:p>
          <a:p>
            <a:pPr algn="ctr"/>
            <a:endParaRPr lang="en-GB" sz="3600" dirty="0">
              <a:solidFill>
                <a:srgbClr val="002060"/>
              </a:solidFill>
              <a:latin typeface="Century Gothic" panose="020B0502020202020204" pitchFamily="34" charset="0"/>
            </a:endParaRPr>
          </a:p>
          <a:p>
            <a:r>
              <a:rPr lang="en-GB" sz="2800" dirty="0">
                <a:latin typeface="Century Gothic" panose="020B0502020202020204" pitchFamily="34" charset="0"/>
              </a:rPr>
              <a:t>What are the implications of this for income?</a:t>
            </a:r>
          </a:p>
          <a:p>
            <a:endParaRPr lang="en-GB" sz="2000" dirty="0">
              <a:latin typeface="Century Gothic" panose="020B0502020202020204" pitchFamily="34" charset="0"/>
            </a:endParaRPr>
          </a:p>
          <a:p>
            <a:r>
              <a:rPr lang="en-GB" sz="2000" dirty="0">
                <a:latin typeface="Century Gothic" panose="020B0502020202020204" pitchFamily="34" charset="0"/>
              </a:rPr>
              <a:t>The objects you agree:</a:t>
            </a:r>
          </a:p>
          <a:p>
            <a:pPr marL="342900" indent="-342900">
              <a:buFont typeface="Arial" panose="020B0604020202020204" pitchFamily="34" charset="0"/>
              <a:buChar char="•"/>
            </a:pPr>
            <a:r>
              <a:rPr lang="en-GB" sz="2000" dirty="0">
                <a:latin typeface="Century Gothic" panose="020B0502020202020204" pitchFamily="34" charset="0"/>
              </a:rPr>
              <a:t>Allow you to undertake asset based income generation tax free</a:t>
            </a:r>
          </a:p>
          <a:p>
            <a:pPr marL="342900" indent="-342900">
              <a:buFont typeface="Arial" panose="020B0604020202020204" pitchFamily="34" charset="0"/>
              <a:buChar char="•"/>
            </a:pPr>
            <a:r>
              <a:rPr lang="en-GB" sz="2000" dirty="0">
                <a:latin typeface="Century Gothic" panose="020B0502020202020204" pitchFamily="34" charset="0"/>
              </a:rPr>
              <a:t>Define what types of income you are driving through an asset</a:t>
            </a:r>
            <a:endParaRPr lang="en-US" sz="2000" dirty="0">
              <a:latin typeface="Century Gothic" panose="020B0502020202020204" pitchFamily="34" charset="0"/>
            </a:endParaRPr>
          </a:p>
        </p:txBody>
      </p:sp>
    </p:spTree>
    <p:extLst>
      <p:ext uri="{BB962C8B-B14F-4D97-AF65-F5344CB8AC3E}">
        <p14:creationId xmlns:p14="http://schemas.microsoft.com/office/powerpoint/2010/main" val="151556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84988" y="1847461"/>
            <a:ext cx="9620758" cy="4555093"/>
          </a:xfrm>
          <a:prstGeom prst="rect">
            <a:avLst/>
          </a:prstGeom>
          <a:noFill/>
        </p:spPr>
        <p:txBody>
          <a:bodyPr wrap="square" rtlCol="0">
            <a:spAutoFit/>
          </a:bodyPr>
          <a:lstStyle/>
          <a:p>
            <a:pPr>
              <a:lnSpc>
                <a:spcPct val="150000"/>
              </a:lnSpc>
            </a:pPr>
            <a:r>
              <a:rPr lang="en-GB" sz="3200" b="1" dirty="0">
                <a:solidFill>
                  <a:srgbClr val="002060"/>
                </a:solidFill>
                <a:latin typeface="Century Gothic" panose="020B0502020202020204" pitchFamily="34" charset="0"/>
              </a:rPr>
              <a:t>Non-Charitable (not Primary Purpose) income</a:t>
            </a:r>
          </a:p>
          <a:p>
            <a:pPr algn="just">
              <a:spcAft>
                <a:spcPts val="1000"/>
              </a:spcAft>
            </a:pPr>
            <a:r>
              <a:rPr lang="en-GB" sz="2000" dirty="0">
                <a:effectLst/>
                <a:latin typeface="Century Gothic" panose="020B0502020202020204" pitchFamily="34" charset="0"/>
                <a:ea typeface="Arial Unicode MS"/>
                <a:cs typeface="Arial" panose="020B0604020202020204" pitchFamily="34" charset="0"/>
              </a:rPr>
              <a:t>Any activity that has no direct relationship to </a:t>
            </a:r>
            <a:r>
              <a:rPr lang="en-GB" sz="2000" dirty="0">
                <a:latin typeface="Century Gothic" panose="020B0502020202020204" pitchFamily="34" charset="0"/>
                <a:ea typeface="Arial Unicode MS"/>
                <a:cs typeface="Arial" panose="020B0604020202020204" pitchFamily="34" charset="0"/>
              </a:rPr>
              <a:t>delivering public benefit through the </a:t>
            </a:r>
            <a:r>
              <a:rPr lang="en-GB" sz="2000" dirty="0">
                <a:effectLst/>
                <a:latin typeface="Century Gothic" panose="020B0502020202020204" pitchFamily="34" charset="0"/>
                <a:ea typeface="Arial Unicode MS"/>
                <a:cs typeface="Arial" panose="020B0604020202020204" pitchFamily="34" charset="0"/>
              </a:rPr>
              <a:t>charity’s objects (i.e. solely to generate income).</a:t>
            </a:r>
          </a:p>
          <a:p>
            <a:pPr algn="just">
              <a:spcAft>
                <a:spcPts val="1000"/>
              </a:spcAft>
            </a:pPr>
            <a:r>
              <a:rPr lang="en-GB" sz="2000" dirty="0">
                <a:latin typeface="Century Gothic" panose="020B0502020202020204" pitchFamily="34" charset="0"/>
                <a:ea typeface="Arial Unicode MS"/>
                <a:cs typeface="Arial" panose="020B0604020202020204" pitchFamily="34" charset="0"/>
              </a:rPr>
              <a:t>T</a:t>
            </a:r>
            <a:r>
              <a:rPr lang="en-GB" sz="2000" dirty="0">
                <a:effectLst/>
                <a:latin typeface="Century Gothic" panose="020B0502020202020204" pitchFamily="34" charset="0"/>
                <a:ea typeface="Arial Unicode MS"/>
                <a:cs typeface="Arial" panose="020B0604020202020204" pitchFamily="34" charset="0"/>
              </a:rPr>
              <a:t>axable by HMRC, 4 important exemptions or concessions for non-charitable trading for charities these are:</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r>
              <a:rPr lang="en-GB" sz="2000" dirty="0">
                <a:effectLst/>
                <a:latin typeface="Century Gothic" panose="020B0502020202020204" pitchFamily="34" charset="0"/>
                <a:ea typeface="Arial Unicode MS"/>
                <a:cs typeface="Arial" panose="020B0604020202020204" pitchFamily="34" charset="0"/>
              </a:rPr>
              <a:t>Large scale fundraising events and frequent small-scale events </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r>
              <a:rPr lang="en-GB" sz="2000" dirty="0">
                <a:effectLst/>
                <a:latin typeface="Century Gothic" panose="020B0502020202020204" pitchFamily="34" charset="0"/>
                <a:ea typeface="Arial Unicode MS"/>
                <a:cs typeface="Arial" panose="020B0604020202020204" pitchFamily="34" charset="0"/>
              </a:rPr>
              <a:t>Lawful lotteries</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r>
              <a:rPr lang="en-GB" sz="2000" dirty="0">
                <a:effectLst/>
                <a:latin typeface="Century Gothic" panose="020B0502020202020204" pitchFamily="34" charset="0"/>
                <a:ea typeface="Arial Unicode MS"/>
                <a:cs typeface="Arial" panose="020B0604020202020204" pitchFamily="34" charset="0"/>
              </a:rPr>
              <a:t>Sale of goods donated to the charity </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r>
              <a:rPr lang="en-GB" sz="2000" dirty="0">
                <a:effectLst/>
                <a:latin typeface="Century Gothic" panose="020B0502020202020204" pitchFamily="34" charset="0"/>
                <a:ea typeface="Arial Unicode MS"/>
                <a:cs typeface="Arial" panose="020B0604020202020204" pitchFamily="34" charset="0"/>
              </a:rPr>
              <a:t>Small scale trading</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US" sz="32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048466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80D338D1-6366-4629-8D33-3040B4AF2998}"/>
              </a:ext>
            </a:extLst>
          </p:cNvPr>
          <p:cNvSpPr txBox="1"/>
          <p:nvPr/>
        </p:nvSpPr>
        <p:spPr>
          <a:xfrm>
            <a:off x="1184988" y="1847461"/>
            <a:ext cx="9116008" cy="2000548"/>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Small scale trading allowance </a:t>
            </a:r>
          </a:p>
          <a:p>
            <a:endParaRPr lang="en-GB" sz="3200" b="1" dirty="0">
              <a:solidFill>
                <a:srgbClr val="002060"/>
              </a:solidFill>
              <a:latin typeface="Century Gothic" panose="020B0502020202020204" pitchFamily="34" charset="0"/>
            </a:endParaRPr>
          </a:p>
          <a:p>
            <a:pPr marL="342900" indent="-342900">
              <a:buFont typeface="Arial" panose="020B0604020202020204" pitchFamily="34" charset="0"/>
              <a:buChar char="•"/>
            </a:pPr>
            <a:r>
              <a:rPr lang="en-GB" sz="2000" dirty="0">
                <a:latin typeface="Century Gothic" panose="020B0502020202020204" pitchFamily="34" charset="0"/>
              </a:rPr>
              <a:t>£8,000 if your turnover is less than £32,000</a:t>
            </a:r>
          </a:p>
          <a:p>
            <a:pPr marL="342900" indent="-342900">
              <a:buFont typeface="Arial" panose="020B0604020202020204" pitchFamily="34" charset="0"/>
              <a:buChar char="•"/>
            </a:pPr>
            <a:r>
              <a:rPr lang="en-GB" sz="2000" dirty="0">
                <a:latin typeface="Century Gothic" panose="020B0502020202020204" pitchFamily="34" charset="0"/>
              </a:rPr>
              <a:t>25% of your turnover if turnover is between £32,000 and £320,000</a:t>
            </a:r>
          </a:p>
          <a:p>
            <a:pPr marL="342900" indent="-342900">
              <a:buFont typeface="Arial" panose="020B0604020202020204" pitchFamily="34" charset="0"/>
              <a:buChar char="•"/>
            </a:pPr>
            <a:r>
              <a:rPr lang="en-GB" sz="2000" dirty="0">
                <a:latin typeface="Century Gothic" panose="020B0502020202020204" pitchFamily="34" charset="0"/>
              </a:rPr>
              <a:t>£80,000 if your turnover is over £320,000</a:t>
            </a:r>
            <a:endParaRPr lang="en-US" sz="2000" dirty="0">
              <a:latin typeface="Century Gothic" panose="020B0502020202020204" pitchFamily="34" charset="0"/>
            </a:endParaRPr>
          </a:p>
        </p:txBody>
      </p:sp>
    </p:spTree>
    <p:extLst>
      <p:ext uri="{BB962C8B-B14F-4D97-AF65-F5344CB8AC3E}">
        <p14:creationId xmlns:p14="http://schemas.microsoft.com/office/powerpoint/2010/main" val="611295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9" name="TextBox 8">
            <a:extLst>
              <a:ext uri="{FF2B5EF4-FFF2-40B4-BE49-F238E27FC236}">
                <a16:creationId xmlns:a16="http://schemas.microsoft.com/office/drawing/2014/main" id="{FC654A0D-9D0D-499C-9CB7-D0D0E16C29D4}"/>
              </a:ext>
            </a:extLst>
          </p:cNvPr>
          <p:cNvSpPr txBox="1"/>
          <p:nvPr/>
        </p:nvSpPr>
        <p:spPr>
          <a:xfrm>
            <a:off x="830423" y="1994697"/>
            <a:ext cx="8315774" cy="3617401"/>
          </a:xfrm>
          <a:prstGeom prst="rect">
            <a:avLst/>
          </a:prstGeom>
          <a:noFill/>
        </p:spPr>
        <p:txBody>
          <a:bodyPr wrap="square">
            <a:spAutoFit/>
          </a:bodyPr>
          <a:lstStyle/>
          <a:p>
            <a:pPr algn="just">
              <a:lnSpc>
                <a:spcPct val="115000"/>
              </a:lnSpc>
              <a:spcAft>
                <a:spcPts val="1000"/>
              </a:spcAft>
            </a:pPr>
            <a:r>
              <a:rPr lang="en-GB" sz="3200" b="1" dirty="0">
                <a:solidFill>
                  <a:srgbClr val="002060"/>
                </a:solidFill>
                <a:effectLst/>
                <a:latin typeface="Century Gothic" panose="020B0502020202020204" pitchFamily="34" charset="0"/>
                <a:ea typeface="Arial Unicode MS"/>
                <a:cs typeface="Arial" panose="020B0604020202020204" pitchFamily="34" charset="0"/>
              </a:rPr>
              <a:t>Ancillary Trading:</a:t>
            </a:r>
            <a:endParaRPr lang="en-US" sz="3200" b="1"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GB" sz="2000" dirty="0">
                <a:effectLst/>
                <a:latin typeface="Century Gothic" panose="020B0502020202020204" pitchFamily="34" charset="0"/>
                <a:ea typeface="Arial Unicode MS"/>
                <a:cs typeface="Arial" panose="020B0604020202020204" pitchFamily="34" charset="0"/>
              </a:rPr>
              <a:t>Ancillary trade is any trading activity which a charity does to support or assist in fulfilling its primary purpose. This trade is treated in the same way as primary purpose trading by both the Charity Commission and Inland Revenue.</a:t>
            </a:r>
          </a:p>
          <a:p>
            <a:pPr algn="just">
              <a:lnSpc>
                <a:spcPct val="115000"/>
              </a:lnSpc>
              <a:spcAft>
                <a:spcPts val="1000"/>
              </a:spcAft>
            </a:pPr>
            <a:endParaRPr lang="en-GB" sz="2000" dirty="0">
              <a:latin typeface="Century Gothic" panose="020B0502020202020204" pitchFamily="34" charset="0"/>
              <a:ea typeface="Arial Unicode MS"/>
              <a:cs typeface="Arial" panose="020B0604020202020204" pitchFamily="34" charset="0"/>
            </a:endParaRPr>
          </a:p>
          <a:p>
            <a:pPr algn="just">
              <a:lnSpc>
                <a:spcPct val="115000"/>
              </a:lnSpc>
              <a:spcAft>
                <a:spcPts val="1000"/>
              </a:spcAft>
            </a:pPr>
            <a:r>
              <a:rPr lang="en-GB" sz="2000" dirty="0">
                <a:effectLst/>
                <a:latin typeface="Century Gothic" panose="020B0502020202020204" pitchFamily="34" charset="0"/>
                <a:ea typeface="Arial Unicode MS"/>
                <a:cs typeface="Arial" panose="020B0604020202020204" pitchFamily="34" charset="0"/>
              </a:rPr>
              <a:t>i.e. it won’t affect charitable status or incur tax bills</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GB" sz="2000" b="1" dirty="0">
                <a:effectLst/>
                <a:latin typeface="Century Gothic" panose="020B0502020202020204" pitchFamily="34" charset="0"/>
                <a:ea typeface="Arial Unicode MS"/>
                <a:cs typeface="Arial" panose="020B0604020202020204" pitchFamily="34" charset="0"/>
              </a:rPr>
              <a:t> </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904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55F9E785-0AD3-4AB0-B0A8-7DBACC986E8A}"/>
              </a:ext>
            </a:extLst>
          </p:cNvPr>
          <p:cNvSpPr txBox="1"/>
          <p:nvPr/>
        </p:nvSpPr>
        <p:spPr>
          <a:xfrm>
            <a:off x="830423" y="1994729"/>
            <a:ext cx="10096958" cy="2652906"/>
          </a:xfrm>
          <a:prstGeom prst="rect">
            <a:avLst/>
          </a:prstGeom>
          <a:noFill/>
        </p:spPr>
        <p:txBody>
          <a:bodyPr wrap="square">
            <a:spAutoFit/>
          </a:bodyPr>
          <a:lstStyle/>
          <a:p>
            <a:pPr algn="just">
              <a:lnSpc>
                <a:spcPct val="115000"/>
              </a:lnSpc>
              <a:spcAft>
                <a:spcPts val="1000"/>
              </a:spcAft>
            </a:pPr>
            <a:r>
              <a:rPr lang="en-GB" sz="3200" b="1" dirty="0">
                <a:solidFill>
                  <a:srgbClr val="002060"/>
                </a:solidFill>
                <a:effectLst/>
                <a:latin typeface="Century Gothic" panose="020B0502020202020204" pitchFamily="34" charset="0"/>
                <a:ea typeface="Arial Unicode MS"/>
                <a:cs typeface="Arial" panose="020B0604020202020204" pitchFamily="34" charset="0"/>
              </a:rPr>
              <a:t>Mixed Trading:</a:t>
            </a:r>
            <a:endParaRPr lang="en-US" sz="32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GB" sz="2000" dirty="0">
                <a:effectLst/>
                <a:latin typeface="Century Gothic" panose="020B0502020202020204" pitchFamily="34" charset="0"/>
                <a:ea typeface="Arial Unicode MS"/>
                <a:cs typeface="Arial" panose="020B0604020202020204" pitchFamily="34" charset="0"/>
              </a:rPr>
              <a:t>Mixed trading is where the trade being carried out is partly but not wholly a primary purpose trade (but NOT ancillary trade). </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GB" sz="2000" dirty="0">
                <a:effectLst/>
                <a:latin typeface="Century Gothic" panose="020B0502020202020204" pitchFamily="34" charset="0"/>
                <a:ea typeface="Arial Unicode MS"/>
                <a:cs typeface="Arial" panose="020B0604020202020204" pitchFamily="34" charset="0"/>
              </a:rPr>
              <a:t>HMRC will treat the profits of mixed trade as exempt from tax as long as the turnover of the non-primary purpose element is </a:t>
            </a:r>
            <a:r>
              <a:rPr lang="en-GB" sz="2000" b="1" i="1" dirty="0">
                <a:effectLst/>
                <a:latin typeface="Century Gothic" panose="020B0502020202020204" pitchFamily="34" charset="0"/>
                <a:ea typeface="Arial Unicode MS"/>
                <a:cs typeface="Arial" panose="020B0604020202020204" pitchFamily="34" charset="0"/>
              </a:rPr>
              <a:t>less than £80,000 and less than 10% of the turnover of the whole trade.</a:t>
            </a:r>
            <a:r>
              <a:rPr lang="en-GB" sz="2000" dirty="0">
                <a:effectLst/>
                <a:latin typeface="Century Gothic" panose="020B0502020202020204" pitchFamily="34" charset="0"/>
                <a:ea typeface="Arial Unicode MS"/>
                <a:cs typeface="Arial" panose="020B0604020202020204" pitchFamily="34" charset="0"/>
              </a:rPr>
              <a:t> </a:t>
            </a: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595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ACA90E-8FFE-224C-A850-6A6722350FBF}"/>
              </a:ext>
            </a:extLst>
          </p:cNvPr>
          <p:cNvSpPr txBox="1">
            <a:spLocks/>
          </p:cNvSpPr>
          <p:nvPr/>
        </p:nvSpPr>
        <p:spPr>
          <a:xfrm>
            <a:off x="2904975" y="1198823"/>
            <a:ext cx="7886700" cy="646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2800" b="1" dirty="0">
              <a:solidFill>
                <a:schemeClr val="tx1"/>
              </a:solidFill>
              <a:latin typeface="Trebuchet MS" panose="020B0703020202090204" pitchFamily="34" charset="0"/>
              <a:cs typeface="Arial"/>
            </a:endParaRPr>
          </a:p>
        </p:txBody>
      </p:sp>
      <p:sp>
        <p:nvSpPr>
          <p:cNvPr id="6" name="Content Placeholder 2">
            <a:extLst>
              <a:ext uri="{FF2B5EF4-FFF2-40B4-BE49-F238E27FC236}">
                <a16:creationId xmlns:a16="http://schemas.microsoft.com/office/drawing/2014/main" id="{FDABA649-DF01-E747-AEFD-A3BB9A636030}"/>
              </a:ext>
            </a:extLst>
          </p:cNvPr>
          <p:cNvSpPr txBox="1">
            <a:spLocks/>
          </p:cNvSpPr>
          <p:nvPr/>
        </p:nvSpPr>
        <p:spPr>
          <a:xfrm>
            <a:off x="961617" y="23745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solidFill>
                  <a:schemeClr val="tx1"/>
                </a:solidFill>
                <a:latin typeface="Trebuchet MS" panose="020B0703020202090204" pitchFamily="34" charset="0"/>
                <a:cs typeface="Arial"/>
              </a:rPr>
              <a:t> </a:t>
            </a:r>
            <a:endParaRPr lang="en-GB" sz="1600" dirty="0">
              <a:solidFill>
                <a:schemeClr val="tx1"/>
              </a:solidFill>
              <a:latin typeface="Trebuchet MS" panose="020B0703020202090204" pitchFamily="34" charset="0"/>
              <a:cs typeface="Arial"/>
            </a:endParaRPr>
          </a:p>
          <a:p>
            <a:pPr algn="l"/>
            <a:endParaRPr lang="en-US" sz="1600" dirty="0">
              <a:solidFill>
                <a:schemeClr val="tx1"/>
              </a:solidFill>
              <a:latin typeface="Trebuchet MS" panose="020B0703020202090204" pitchFamily="34" charset="0"/>
            </a:endParaRPr>
          </a:p>
          <a:p>
            <a:pPr algn="l"/>
            <a:endParaRPr lang="en-US" sz="1600" dirty="0">
              <a:solidFill>
                <a:schemeClr val="tx1"/>
              </a:solidFill>
              <a:latin typeface="Trebuchet MS" panose="020B0703020202090204" pitchFamily="34" charset="0"/>
            </a:endParaRPr>
          </a:p>
        </p:txBody>
      </p:sp>
      <p:sp>
        <p:nvSpPr>
          <p:cNvPr id="3" name="TextBox 2"/>
          <p:cNvSpPr txBox="1"/>
          <p:nvPr/>
        </p:nvSpPr>
        <p:spPr>
          <a:xfrm>
            <a:off x="2214283" y="1054619"/>
            <a:ext cx="9016100" cy="3354765"/>
          </a:xfrm>
          <a:prstGeom prst="rect">
            <a:avLst/>
          </a:prstGeom>
          <a:noFill/>
        </p:spPr>
        <p:txBody>
          <a:bodyPr wrap="square" rtlCol="0">
            <a:spAutoFit/>
          </a:bodyPr>
          <a:lstStyle/>
          <a:p>
            <a:r>
              <a:rPr lang="en-US" sz="3200" b="1" dirty="0">
                <a:solidFill>
                  <a:srgbClr val="002060"/>
                </a:solidFill>
                <a:latin typeface="Century Gothic" panose="020B0502020202020204" pitchFamily="34" charset="0"/>
                <a:cs typeface="Trebuchet MS"/>
              </a:rPr>
              <a:t>Income from Hiring out the asset?</a:t>
            </a:r>
            <a:endParaRPr lang="en-US" sz="2400" b="1" dirty="0">
              <a:solidFill>
                <a:srgbClr val="002060"/>
              </a:solidFill>
              <a:latin typeface="Century Gothic" panose="020B0502020202020204" pitchFamily="34" charset="0"/>
              <a:cs typeface="Trebuchet MS"/>
            </a:endParaRPr>
          </a:p>
          <a:p>
            <a:pPr marL="571500" indent="-571500">
              <a:buFont typeface="Arial" panose="020B0604020202020204" pitchFamily="34" charset="0"/>
              <a:buChar char="•"/>
            </a:pPr>
            <a:r>
              <a:rPr lang="en-US" sz="2000" dirty="0">
                <a:latin typeface="Century Gothic" panose="020B0502020202020204" pitchFamily="34" charset="0"/>
                <a:cs typeface="Trebuchet MS"/>
              </a:rPr>
              <a:t>Is it allowed in the lease?</a:t>
            </a:r>
          </a:p>
          <a:p>
            <a:pPr marL="571500" indent="-571500">
              <a:buFont typeface="Arial" panose="020B0604020202020204" pitchFamily="34" charset="0"/>
              <a:buChar char="•"/>
            </a:pPr>
            <a:r>
              <a:rPr lang="en-US" sz="2000" dirty="0">
                <a:latin typeface="Century Gothic" panose="020B0502020202020204" pitchFamily="34" charset="0"/>
                <a:cs typeface="Trebuchet MS"/>
              </a:rPr>
              <a:t>Any planning, bylaws or covenants restricting building uses?</a:t>
            </a:r>
          </a:p>
          <a:p>
            <a:pPr marL="571500" indent="-571500">
              <a:buFont typeface="Arial" panose="020B0604020202020204" pitchFamily="34" charset="0"/>
              <a:buChar char="•"/>
            </a:pPr>
            <a:endParaRPr lang="en-US" sz="2000" dirty="0">
              <a:latin typeface="Century Gothic" panose="020B0502020202020204" pitchFamily="34" charset="0"/>
              <a:cs typeface="Trebuchet MS"/>
            </a:endParaRPr>
          </a:p>
          <a:p>
            <a:pPr marL="342900" indent="-342900">
              <a:buFont typeface="Arial" panose="020B0604020202020204" pitchFamily="34" charset="0"/>
              <a:buChar char="•"/>
            </a:pPr>
            <a:r>
              <a:rPr lang="en-US" sz="2000" dirty="0">
                <a:solidFill>
                  <a:srgbClr val="002060"/>
                </a:solidFill>
                <a:latin typeface="Century Gothic" panose="020B0502020202020204" pitchFamily="34" charset="0"/>
                <a:cs typeface="Trebuchet MS"/>
              </a:rPr>
              <a:t>Is it Primary Purpose Use or Small-Scale Trade, does it fall within, or take you above your tax-free allowance ?</a:t>
            </a:r>
          </a:p>
          <a:p>
            <a:pPr marL="342900" indent="-342900">
              <a:buFont typeface="Arial" panose="020B0604020202020204" pitchFamily="34" charset="0"/>
              <a:buChar char="•"/>
            </a:pPr>
            <a:r>
              <a:rPr lang="en-US" sz="2000" dirty="0">
                <a:solidFill>
                  <a:srgbClr val="002060"/>
                </a:solidFill>
                <a:latin typeface="Century Gothic" panose="020B0502020202020204" pitchFamily="34" charset="0"/>
                <a:cs typeface="Trebuchet MS"/>
              </a:rPr>
              <a:t>What are the costs (cleaning, opening closing, utilities) vs income?</a:t>
            </a:r>
          </a:p>
          <a:p>
            <a:endParaRPr lang="en-US" sz="2000" dirty="0">
              <a:latin typeface="Century Gothic" panose="020B0502020202020204" pitchFamily="34" charset="0"/>
              <a:cs typeface="Trebuchet MS"/>
            </a:endParaRPr>
          </a:p>
          <a:p>
            <a:pPr marL="571500" indent="-571500">
              <a:buFont typeface="Arial" panose="020B0604020202020204" pitchFamily="34" charset="0"/>
              <a:buChar char="•"/>
            </a:pPr>
            <a:r>
              <a:rPr lang="en-US" sz="2000" dirty="0">
                <a:latin typeface="Century Gothic" panose="020B0502020202020204" pitchFamily="34" charset="0"/>
                <a:cs typeface="Trebuchet MS"/>
              </a:rPr>
              <a:t>Needs to be subject to a signed agreement with deposits, clear times and conditions </a:t>
            </a:r>
            <a:endParaRPr lang="en-US" sz="2000" dirty="0">
              <a:latin typeface="Trebuchet MS"/>
              <a:cs typeface="Trebuchet MS"/>
            </a:endParaRPr>
          </a:p>
        </p:txBody>
      </p:sp>
      <p:pic>
        <p:nvPicPr>
          <p:cNvPr id="5" name="Picture 4">
            <a:extLst>
              <a:ext uri="{FF2B5EF4-FFF2-40B4-BE49-F238E27FC236}">
                <a16:creationId xmlns:a16="http://schemas.microsoft.com/office/drawing/2014/main" id="{EAE9199B-ED7D-4255-91EC-6E55EF5E0991}"/>
              </a:ext>
            </a:extLst>
          </p:cNvPr>
          <p:cNvPicPr>
            <a:picLocks noChangeAspect="1"/>
          </p:cNvPicPr>
          <p:nvPr/>
        </p:nvPicPr>
        <p:blipFill>
          <a:blip r:embed="rId3"/>
          <a:stretch>
            <a:fillRect/>
          </a:stretch>
        </p:blipFill>
        <p:spPr>
          <a:xfrm>
            <a:off x="8784135" y="5267007"/>
            <a:ext cx="2717303" cy="1590993"/>
          </a:xfrm>
          <a:prstGeom prst="rect">
            <a:avLst/>
          </a:prstGeom>
        </p:spPr>
      </p:pic>
    </p:spTree>
    <p:extLst>
      <p:ext uri="{BB962C8B-B14F-4D97-AF65-F5344CB8AC3E}">
        <p14:creationId xmlns:p14="http://schemas.microsoft.com/office/powerpoint/2010/main" val="1564552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ACA90E-8FFE-224C-A850-6A6722350FBF}"/>
              </a:ext>
            </a:extLst>
          </p:cNvPr>
          <p:cNvSpPr txBox="1">
            <a:spLocks/>
          </p:cNvSpPr>
          <p:nvPr/>
        </p:nvSpPr>
        <p:spPr>
          <a:xfrm>
            <a:off x="2904975" y="1198823"/>
            <a:ext cx="7886700" cy="646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6000" kern="1200">
                <a:solidFill>
                  <a:srgbClr val="542075"/>
                </a:solidFill>
                <a:latin typeface="HelveticaNeueLT Std" panose="020B0604020202020204"/>
                <a:ea typeface="+mj-ea"/>
                <a:cs typeface="+mj-cs"/>
              </a:defRPr>
            </a:lvl1pPr>
          </a:lstStyle>
          <a:p>
            <a:endParaRPr lang="en-GB" sz="2800" b="1" dirty="0">
              <a:solidFill>
                <a:schemeClr val="tx1"/>
              </a:solidFill>
              <a:latin typeface="Trebuchet MS" panose="020B0703020202090204" pitchFamily="34" charset="0"/>
              <a:cs typeface="Arial"/>
            </a:endParaRPr>
          </a:p>
        </p:txBody>
      </p:sp>
      <p:sp>
        <p:nvSpPr>
          <p:cNvPr id="6" name="Content Placeholder 2">
            <a:extLst>
              <a:ext uri="{FF2B5EF4-FFF2-40B4-BE49-F238E27FC236}">
                <a16:creationId xmlns:a16="http://schemas.microsoft.com/office/drawing/2014/main" id="{FDABA649-DF01-E747-AEFD-A3BB9A636030}"/>
              </a:ext>
            </a:extLst>
          </p:cNvPr>
          <p:cNvSpPr txBox="1">
            <a:spLocks/>
          </p:cNvSpPr>
          <p:nvPr/>
        </p:nvSpPr>
        <p:spPr>
          <a:xfrm>
            <a:off x="961617" y="2374503"/>
            <a:ext cx="10504671" cy="46094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400" kern="1200">
                <a:solidFill>
                  <a:schemeClr val="bg2">
                    <a:lumMod val="25000"/>
                  </a:schemeClr>
                </a:solidFill>
                <a:latin typeface="HelveticaNeueLT Std" panose="020B0604020202020204"/>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US" sz="2000" kern="1200">
                <a:solidFill>
                  <a:schemeClr val="bg2">
                    <a:lumMod val="25000"/>
                  </a:schemeClr>
                </a:solidFill>
                <a:latin typeface="HelveticaNeueLT Std" panose="020B0604020202020204"/>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US" sz="1800" kern="1200">
                <a:solidFill>
                  <a:schemeClr val="bg2">
                    <a:lumMod val="25000"/>
                  </a:schemeClr>
                </a:solidFill>
                <a:latin typeface="HelveticaNeueLT Std" panose="020B0604020202020204"/>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US" sz="1600" kern="1200">
                <a:solidFill>
                  <a:schemeClr val="bg2">
                    <a:lumMod val="25000"/>
                  </a:schemeClr>
                </a:solidFill>
                <a:latin typeface="HelveticaNeueLT Std" panose="020B0604020202020204"/>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solidFill>
                  <a:schemeClr val="tx1"/>
                </a:solidFill>
                <a:latin typeface="Trebuchet MS" panose="020B0703020202090204" pitchFamily="34" charset="0"/>
                <a:cs typeface="Arial"/>
              </a:rPr>
              <a:t> </a:t>
            </a:r>
            <a:endParaRPr lang="en-GB" sz="1600" dirty="0">
              <a:solidFill>
                <a:schemeClr val="tx1"/>
              </a:solidFill>
              <a:latin typeface="Trebuchet MS" panose="020B0703020202090204" pitchFamily="34" charset="0"/>
              <a:cs typeface="Arial"/>
            </a:endParaRPr>
          </a:p>
          <a:p>
            <a:pPr algn="l"/>
            <a:endParaRPr lang="en-US" sz="1600" dirty="0">
              <a:solidFill>
                <a:schemeClr val="tx1"/>
              </a:solidFill>
              <a:latin typeface="Trebuchet MS" panose="020B0703020202090204" pitchFamily="34" charset="0"/>
            </a:endParaRPr>
          </a:p>
          <a:p>
            <a:pPr algn="l"/>
            <a:endParaRPr lang="en-US" sz="1600" dirty="0">
              <a:solidFill>
                <a:schemeClr val="tx1"/>
              </a:solidFill>
              <a:latin typeface="Trebuchet MS" panose="020B0703020202090204" pitchFamily="34" charset="0"/>
            </a:endParaRPr>
          </a:p>
        </p:txBody>
      </p:sp>
      <p:pic>
        <p:nvPicPr>
          <p:cNvPr id="5" name="Picture 4">
            <a:extLst>
              <a:ext uri="{FF2B5EF4-FFF2-40B4-BE49-F238E27FC236}">
                <a16:creationId xmlns:a16="http://schemas.microsoft.com/office/drawing/2014/main" id="{EAE9199B-ED7D-4255-91EC-6E55EF5E0991}"/>
              </a:ext>
            </a:extLst>
          </p:cNvPr>
          <p:cNvPicPr>
            <a:picLocks noChangeAspect="1"/>
          </p:cNvPicPr>
          <p:nvPr/>
        </p:nvPicPr>
        <p:blipFill>
          <a:blip r:embed="rId3"/>
          <a:stretch>
            <a:fillRect/>
          </a:stretch>
        </p:blipFill>
        <p:spPr>
          <a:xfrm>
            <a:off x="8784135" y="5267007"/>
            <a:ext cx="2717303" cy="1590993"/>
          </a:xfrm>
          <a:prstGeom prst="rect">
            <a:avLst/>
          </a:prstGeom>
        </p:spPr>
      </p:pic>
      <p:sp>
        <p:nvSpPr>
          <p:cNvPr id="7" name="TextBox 6">
            <a:extLst>
              <a:ext uri="{FF2B5EF4-FFF2-40B4-BE49-F238E27FC236}">
                <a16:creationId xmlns:a16="http://schemas.microsoft.com/office/drawing/2014/main" id="{F231D248-D379-431F-A3BD-5F87A99790C7}"/>
              </a:ext>
            </a:extLst>
          </p:cNvPr>
          <p:cNvSpPr txBox="1"/>
          <p:nvPr/>
        </p:nvSpPr>
        <p:spPr>
          <a:xfrm>
            <a:off x="2664069" y="1055077"/>
            <a:ext cx="8127606" cy="4985980"/>
          </a:xfrm>
          <a:prstGeom prst="rect">
            <a:avLst/>
          </a:prstGeom>
          <a:noFill/>
        </p:spPr>
        <p:txBody>
          <a:bodyPr wrap="square" rtlCol="0">
            <a:spAutoFit/>
          </a:bodyPr>
          <a:lstStyle/>
          <a:p>
            <a:r>
              <a:rPr lang="en-GB" sz="2000" dirty="0">
                <a:latin typeface="Century Gothic" panose="020B0502020202020204" pitchFamily="34" charset="0"/>
              </a:rPr>
              <a:t>A charity, whose Charitable Purpose is to:</a:t>
            </a:r>
          </a:p>
          <a:p>
            <a:endParaRPr lang="en-GB" sz="2000" dirty="0">
              <a:latin typeface="Century Gothic" panose="020B0502020202020204" pitchFamily="34" charset="0"/>
            </a:endParaRPr>
          </a:p>
          <a:p>
            <a:r>
              <a:rPr lang="en-GB" sz="2000" dirty="0">
                <a:latin typeface="Century Gothic" panose="020B0502020202020204" pitchFamily="34" charset="0"/>
              </a:rPr>
              <a:t>“Support and develop employment advice for the African Diaspora Community in Birmingham for the  purposes of improving the social and economic situation of newly arrived refugees for the benefit of the wider general public”;</a:t>
            </a:r>
          </a:p>
          <a:p>
            <a:endParaRPr lang="en-GB" sz="2000" dirty="0">
              <a:latin typeface="Century Gothic" panose="020B0502020202020204" pitchFamily="34" charset="0"/>
            </a:endParaRPr>
          </a:p>
          <a:p>
            <a:r>
              <a:rPr lang="en-GB" sz="2000" dirty="0">
                <a:latin typeface="Century Gothic" panose="020B0502020202020204" pitchFamily="34" charset="0"/>
              </a:rPr>
              <a:t>has just opened a new centre with a large hall. They intend to hire the hall on Saturdays and Sundays to range of local churches and for use by other organisations and by the local community for parties and family events.</a:t>
            </a:r>
          </a:p>
          <a:p>
            <a:endParaRPr lang="en-GB" sz="2000" dirty="0">
              <a:latin typeface="Century Gothic" panose="020B0502020202020204" pitchFamily="34" charset="0"/>
            </a:endParaRPr>
          </a:p>
          <a:p>
            <a:r>
              <a:rPr lang="en-GB" sz="2000" dirty="0">
                <a:latin typeface="Century Gothic" panose="020B0502020202020204" pitchFamily="34" charset="0"/>
              </a:rPr>
              <a:t>WHAT TYPE OF TRADE IS THIS AND WHAT ARE THE TAX IMPLICATIONS?</a:t>
            </a:r>
          </a:p>
          <a:p>
            <a:endParaRPr lang="en-GB" sz="2000" dirty="0">
              <a:latin typeface="Century Gothic" panose="020B0502020202020204" pitchFamily="34" charset="0"/>
            </a:endParaRPr>
          </a:p>
          <a:p>
            <a:endParaRPr lang="en-US" dirty="0"/>
          </a:p>
        </p:txBody>
      </p:sp>
    </p:spTree>
    <p:extLst>
      <p:ext uri="{BB962C8B-B14F-4D97-AF65-F5344CB8AC3E}">
        <p14:creationId xmlns:p14="http://schemas.microsoft.com/office/powerpoint/2010/main" val="3646387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9982" y="720052"/>
            <a:ext cx="184666" cy="369332"/>
          </a:xfrm>
          <a:prstGeom prst="rect">
            <a:avLst/>
          </a:prstGeom>
          <a:noFill/>
          <a:ln>
            <a:solidFill>
              <a:srgbClr val="000090"/>
            </a:solidFill>
          </a:ln>
        </p:spPr>
        <p:txBody>
          <a:bodyPr wrap="none" rtlCol="0">
            <a:spAutoFit/>
          </a:bodyPr>
          <a:lstStyle/>
          <a:p>
            <a:endParaRPr lang="en-US" dirty="0"/>
          </a:p>
        </p:txBody>
      </p:sp>
      <p:sp>
        <p:nvSpPr>
          <p:cNvPr id="3" name="TextBox 2"/>
          <p:cNvSpPr txBox="1"/>
          <p:nvPr/>
        </p:nvSpPr>
        <p:spPr>
          <a:xfrm>
            <a:off x="972070" y="2741689"/>
            <a:ext cx="10096959" cy="584775"/>
          </a:xfrm>
          <a:prstGeom prst="rect">
            <a:avLst/>
          </a:prstGeom>
          <a:noFill/>
        </p:spPr>
        <p:txBody>
          <a:bodyPr wrap="square" rtlCol="0">
            <a:spAutoFit/>
          </a:bodyPr>
          <a:lstStyle/>
          <a:p>
            <a:pPr lvl="0" algn="ctr"/>
            <a:r>
              <a:rPr lang="en-US" sz="3200" b="1" dirty="0">
                <a:latin typeface="Trebuchet MS"/>
                <a:cs typeface="Trebuchet MS"/>
              </a:rPr>
              <a:t> </a:t>
            </a:r>
          </a:p>
        </p:txBody>
      </p:sp>
      <p:pic>
        <p:nvPicPr>
          <p:cNvPr id="6" name="Picture 5">
            <a:extLst>
              <a:ext uri="{FF2B5EF4-FFF2-40B4-BE49-F238E27FC236}">
                <a16:creationId xmlns:a16="http://schemas.microsoft.com/office/drawing/2014/main" id="{C92FBFEE-9BCF-410E-B210-DB2E083778E7}"/>
              </a:ext>
            </a:extLst>
          </p:cNvPr>
          <p:cNvPicPr>
            <a:picLocks noChangeAspect="1"/>
          </p:cNvPicPr>
          <p:nvPr/>
        </p:nvPicPr>
        <p:blipFill>
          <a:blip r:embed="rId3"/>
          <a:stretch>
            <a:fillRect/>
          </a:stretch>
        </p:blipFill>
        <p:spPr>
          <a:xfrm>
            <a:off x="9001124" y="5592127"/>
            <a:ext cx="2510155" cy="1265873"/>
          </a:xfrm>
          <a:prstGeom prst="rect">
            <a:avLst/>
          </a:prstGeom>
        </p:spPr>
      </p:pic>
      <p:sp>
        <p:nvSpPr>
          <p:cNvPr id="7" name="TextBox 6">
            <a:extLst>
              <a:ext uri="{FF2B5EF4-FFF2-40B4-BE49-F238E27FC236}">
                <a16:creationId xmlns:a16="http://schemas.microsoft.com/office/drawing/2014/main" id="{235763D6-5A4C-46D6-8965-A590FB825260}"/>
              </a:ext>
            </a:extLst>
          </p:cNvPr>
          <p:cNvSpPr txBox="1"/>
          <p:nvPr/>
        </p:nvSpPr>
        <p:spPr>
          <a:xfrm>
            <a:off x="830423" y="720052"/>
            <a:ext cx="10543593" cy="584775"/>
          </a:xfrm>
          <a:prstGeom prst="rect">
            <a:avLst/>
          </a:prstGeom>
          <a:noFill/>
        </p:spPr>
        <p:txBody>
          <a:bodyPr wrap="square" rtlCol="0">
            <a:spAutoFit/>
          </a:bodyPr>
          <a:lstStyle/>
          <a:p>
            <a:r>
              <a:rPr lang="en-GB" sz="3200" b="1" dirty="0">
                <a:latin typeface="Century Gothic" panose="020B0502020202020204" pitchFamily="34" charset="0"/>
              </a:rPr>
              <a:t>How assets can safely drive income in charities</a:t>
            </a:r>
            <a:endParaRPr lang="en-US" sz="3200" b="1" dirty="0">
              <a:latin typeface="Century Gothic" panose="020B0502020202020204" pitchFamily="34" charset="0"/>
            </a:endParaRPr>
          </a:p>
        </p:txBody>
      </p:sp>
      <p:sp>
        <p:nvSpPr>
          <p:cNvPr id="4" name="TextBox 3">
            <a:extLst>
              <a:ext uri="{FF2B5EF4-FFF2-40B4-BE49-F238E27FC236}">
                <a16:creationId xmlns:a16="http://schemas.microsoft.com/office/drawing/2014/main" id="{8DE7E4A2-79A3-470A-BFB8-4BD136800E38}"/>
              </a:ext>
            </a:extLst>
          </p:cNvPr>
          <p:cNvSpPr txBox="1"/>
          <p:nvPr/>
        </p:nvSpPr>
        <p:spPr>
          <a:xfrm>
            <a:off x="972070" y="1503485"/>
            <a:ext cx="10247860" cy="4001095"/>
          </a:xfrm>
          <a:prstGeom prst="rect">
            <a:avLst/>
          </a:prstGeom>
          <a:noFill/>
        </p:spPr>
        <p:txBody>
          <a:bodyPr wrap="square" rtlCol="0">
            <a:spAutoFit/>
          </a:bodyPr>
          <a:lstStyle/>
          <a:p>
            <a:r>
              <a:rPr lang="en-GB" sz="3200" b="1" dirty="0">
                <a:solidFill>
                  <a:srgbClr val="002060"/>
                </a:solidFill>
                <a:latin typeface="Century Gothic" panose="020B0502020202020204" pitchFamily="34" charset="0"/>
              </a:rPr>
              <a:t>Rate Charges, Building Use &amp; Organisation Types</a:t>
            </a:r>
          </a:p>
          <a:p>
            <a:pPr marL="342900" indent="-342900">
              <a:buFont typeface="Arial" panose="020B0604020202020204" pitchFamily="34" charset="0"/>
              <a:buChar char="•"/>
            </a:pPr>
            <a:r>
              <a:rPr lang="en-GB" sz="2000" dirty="0">
                <a:latin typeface="Century Gothic" panose="020B0502020202020204" pitchFamily="34" charset="0"/>
              </a:rPr>
              <a:t>Buildings occupied by charities and used predominantly for charitable or ancillary purposes = </a:t>
            </a:r>
            <a:r>
              <a:rPr lang="en-GB" sz="2000" b="1" dirty="0">
                <a:latin typeface="Century Gothic" panose="020B0502020202020204" pitchFamily="34" charset="0"/>
              </a:rPr>
              <a:t>80% statutory rate discounts</a:t>
            </a:r>
          </a:p>
          <a:p>
            <a:pPr marL="342900" indent="-342900">
              <a:buFont typeface="Arial" panose="020B0604020202020204" pitchFamily="34" charset="0"/>
              <a:buChar char="•"/>
            </a:pPr>
            <a:endParaRPr lang="en-GB" sz="2000" dirty="0">
              <a:latin typeface="Century Gothic" panose="020B0502020202020204" pitchFamily="34" charset="0"/>
            </a:endParaRPr>
          </a:p>
          <a:p>
            <a:pPr marL="342900" indent="-342900">
              <a:buFont typeface="Arial" panose="020B0604020202020204" pitchFamily="34" charset="0"/>
              <a:buChar char="•"/>
            </a:pPr>
            <a:r>
              <a:rPr lang="en-GB" sz="2000" dirty="0">
                <a:latin typeface="Century Gothic" panose="020B0502020202020204" pitchFamily="34" charset="0"/>
              </a:rPr>
              <a:t>Mixed use buildings assessed room by room, floor by floor</a:t>
            </a:r>
          </a:p>
          <a:p>
            <a:pPr marL="342900" indent="-342900">
              <a:buFont typeface="Arial" panose="020B0604020202020204" pitchFamily="34" charset="0"/>
              <a:buChar char="•"/>
            </a:pPr>
            <a:endParaRPr lang="en-GB" sz="2000" dirty="0">
              <a:latin typeface="Century Gothic" panose="020B0502020202020204" pitchFamily="34" charset="0"/>
            </a:endParaRPr>
          </a:p>
          <a:p>
            <a:r>
              <a:rPr lang="en-GB" sz="3200" b="1" dirty="0">
                <a:solidFill>
                  <a:srgbClr val="002060"/>
                </a:solidFill>
                <a:latin typeface="Century Gothic" panose="020B0502020202020204" pitchFamily="34" charset="0"/>
              </a:rPr>
              <a:t>Capital Gains Tax</a:t>
            </a:r>
            <a:endParaRPr lang="en-GB" dirty="0"/>
          </a:p>
          <a:p>
            <a:r>
              <a:rPr lang="en-GB" sz="2000" dirty="0">
                <a:latin typeface="Century Gothic" panose="020B0502020202020204" pitchFamily="34" charset="0"/>
              </a:rPr>
              <a:t>Under most normal circumstances this is not paid by charities</a:t>
            </a:r>
          </a:p>
          <a:p>
            <a:endParaRPr lang="en-GB" sz="2000" dirty="0">
              <a:latin typeface="Century Gothic" panose="020B0502020202020204" pitchFamily="34" charset="0"/>
            </a:endParaRPr>
          </a:p>
          <a:p>
            <a:r>
              <a:rPr lang="en-GB" sz="3200" b="1" dirty="0">
                <a:solidFill>
                  <a:srgbClr val="002060"/>
                </a:solidFill>
                <a:latin typeface="Century Gothic" panose="020B0502020202020204" pitchFamily="34" charset="0"/>
              </a:rPr>
              <a:t>V.A.T. on utilities = 5% not 20% </a:t>
            </a:r>
          </a:p>
          <a:p>
            <a:endParaRPr lang="en-US" dirty="0"/>
          </a:p>
        </p:txBody>
      </p:sp>
    </p:spTree>
    <p:extLst>
      <p:ext uri="{BB962C8B-B14F-4D97-AF65-F5344CB8AC3E}">
        <p14:creationId xmlns:p14="http://schemas.microsoft.com/office/powerpoint/2010/main" val="633191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8E2D91-29F7-4D11-BEF0-B76FB4A47A8D}"/>
              </a:ext>
            </a:extLst>
          </p:cNvPr>
          <p:cNvPicPr>
            <a:picLocks noChangeAspect="1"/>
          </p:cNvPicPr>
          <p:nvPr/>
        </p:nvPicPr>
        <p:blipFill>
          <a:blip r:embed="rId3"/>
          <a:stretch>
            <a:fillRect/>
          </a:stretch>
        </p:blipFill>
        <p:spPr>
          <a:xfrm>
            <a:off x="8081825" y="2935829"/>
            <a:ext cx="2968093" cy="2827833"/>
          </a:xfrm>
          <a:prstGeom prst="rect">
            <a:avLst/>
          </a:prstGeom>
        </p:spPr>
      </p:pic>
      <p:pic>
        <p:nvPicPr>
          <p:cNvPr id="5" name="Picture 4">
            <a:extLst>
              <a:ext uri="{FF2B5EF4-FFF2-40B4-BE49-F238E27FC236}">
                <a16:creationId xmlns:a16="http://schemas.microsoft.com/office/drawing/2014/main" id="{D65E02A4-FF79-4D41-86AF-196F63B8907A}"/>
              </a:ext>
            </a:extLst>
          </p:cNvPr>
          <p:cNvPicPr>
            <a:picLocks noChangeAspect="1"/>
          </p:cNvPicPr>
          <p:nvPr/>
        </p:nvPicPr>
        <p:blipFill>
          <a:blip r:embed="rId4"/>
          <a:stretch>
            <a:fillRect/>
          </a:stretch>
        </p:blipFill>
        <p:spPr>
          <a:xfrm>
            <a:off x="964912" y="2940969"/>
            <a:ext cx="2969009" cy="2822693"/>
          </a:xfrm>
          <a:prstGeom prst="rect">
            <a:avLst/>
          </a:prstGeom>
        </p:spPr>
      </p:pic>
    </p:spTree>
    <p:extLst>
      <p:ext uri="{BB962C8B-B14F-4D97-AF65-F5344CB8AC3E}">
        <p14:creationId xmlns:p14="http://schemas.microsoft.com/office/powerpoint/2010/main" val="4148580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2181</TotalTime>
  <Words>856</Words>
  <Application>Microsoft Office PowerPoint</Application>
  <PresentationFormat>Widescreen</PresentationFormat>
  <Paragraphs>103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Century Gothic</vt:lpstr>
      <vt:lpstr>Symbol</vt:lpstr>
      <vt:lpstr>Trebuchet MS</vt:lpstr>
      <vt:lpstr>Office Theme</vt:lpstr>
      <vt:lpstr>Mali Enterprising Leaders  (MEL)-England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Duda</dc:creator>
  <cp:lastModifiedBy>S Conway</cp:lastModifiedBy>
  <cp:revision>339</cp:revision>
  <dcterms:created xsi:type="dcterms:W3CDTF">2020-04-08T09:16:31Z</dcterms:created>
  <dcterms:modified xsi:type="dcterms:W3CDTF">2021-03-01T13:49:32Z</dcterms:modified>
</cp:coreProperties>
</file>