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331" r:id="rId2"/>
    <p:sldId id="420" r:id="rId3"/>
    <p:sldId id="428" r:id="rId4"/>
    <p:sldId id="433" r:id="rId5"/>
    <p:sldId id="429" r:id="rId6"/>
    <p:sldId id="435" r:id="rId7"/>
    <p:sldId id="436" r:id="rId8"/>
    <p:sldId id="430" r:id="rId9"/>
    <p:sldId id="260" r:id="rId10"/>
    <p:sldId id="427" r:id="rId11"/>
    <p:sldId id="434" r:id="rId12"/>
    <p:sldId id="432" r:id="rId13"/>
    <p:sldId id="332" r:id="rId14"/>
    <p:sldId id="431" r:id="rId15"/>
    <p:sldId id="426" r:id="rId16"/>
    <p:sldId id="33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25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52"/>
    <p:restoredTop sz="94654"/>
  </p:normalViewPr>
  <p:slideViewPr>
    <p:cSldViewPr snapToGrid="0" snapToObjects="1">
      <p:cViewPr varScale="1">
        <p:scale>
          <a:sx n="120" d="100"/>
          <a:sy n="120" d="100"/>
        </p:scale>
        <p:origin x="-496" y="-3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9B23F1-0949-4D40-887A-45394B1ABC77}" type="datetimeFigureOut">
              <a:rPr lang="en-US" smtClean="0"/>
              <a:t>24/02/21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BF54CF-1D58-734E-B771-D0131029C14F}" type="slidenum">
              <a:rPr lang="en-US" smtClean="0"/>
              <a:t>‹#›</a:t>
            </a:fld>
            <a:endParaRPr lang="en-US" dirty="0"/>
          </a:p>
        </p:txBody>
      </p:sp>
    </p:spTree>
    <p:extLst>
      <p:ext uri="{BB962C8B-B14F-4D97-AF65-F5344CB8AC3E}">
        <p14:creationId xmlns:p14="http://schemas.microsoft.com/office/powerpoint/2010/main" val="17802380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BF54CF-1D58-734E-B771-D0131029C14F}" type="slidenum">
              <a:rPr lang="en-US" smtClean="0"/>
              <a:t>11</a:t>
            </a:fld>
            <a:endParaRPr lang="en-US" dirty="0"/>
          </a:p>
        </p:txBody>
      </p:sp>
    </p:spTree>
    <p:extLst>
      <p:ext uri="{BB962C8B-B14F-4D97-AF65-F5344CB8AC3E}">
        <p14:creationId xmlns:p14="http://schemas.microsoft.com/office/powerpoint/2010/main" val="882894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2911C4-5CAB-BE42-8F8A-E622D539F79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 xmlns:a16="http://schemas.microsoft.com/office/drawing/2014/main" id="{0E26C8A0-0166-5E4C-9677-1438BA0DCE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 xmlns:a16="http://schemas.microsoft.com/office/drawing/2014/main" id="{7FD61E77-E77D-104B-B0C8-3D5284344FAF}"/>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5" name="Footer Placeholder 4">
            <a:extLst>
              <a:ext uri="{FF2B5EF4-FFF2-40B4-BE49-F238E27FC236}">
                <a16:creationId xmlns="" xmlns:a16="http://schemas.microsoft.com/office/drawing/2014/main" id="{4D2F40F4-B94D-5347-8F5E-4D74AFC84F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8DB3DC59-5BB8-DE44-A54A-DBDD0F71B31B}"/>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4282702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CAD50B-D46F-2E42-8B18-97D19E00C97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87F293FF-004B-4C42-9EAC-27853ABAC1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33A4B23E-44E5-4246-89DF-7D76B5BD6952}"/>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5" name="Footer Placeholder 4">
            <a:extLst>
              <a:ext uri="{FF2B5EF4-FFF2-40B4-BE49-F238E27FC236}">
                <a16:creationId xmlns="" xmlns:a16="http://schemas.microsoft.com/office/drawing/2014/main" id="{D44043A6-A671-6B41-BE3F-09C0D610E3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34CED334-147A-B248-BD4E-65FB2FD929D9}"/>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3942359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98EAA2-F6B0-D74F-9ECB-0C412CC218E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114FA40C-B3B7-524D-9CCC-9C3A607D83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2D2BF383-ACDC-1C4E-9E5A-C0997A2CCCEF}"/>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5" name="Footer Placeholder 4">
            <a:extLst>
              <a:ext uri="{FF2B5EF4-FFF2-40B4-BE49-F238E27FC236}">
                <a16:creationId xmlns="" xmlns:a16="http://schemas.microsoft.com/office/drawing/2014/main" id="{12692AA0-1499-3343-9F13-30593B6E97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90747B52-7740-274D-94D4-E0D8BAD59F16}"/>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469173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57C580-734C-764D-833B-7749ABC78EC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7CBC37E5-C4B9-0646-9BD4-B5275639830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07717990-747B-0F41-8429-AD5E9C745D7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8737BE11-98AE-4C4F-881B-DB649F7E1A7C}"/>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6" name="Footer Placeholder 5">
            <a:extLst>
              <a:ext uri="{FF2B5EF4-FFF2-40B4-BE49-F238E27FC236}">
                <a16:creationId xmlns="" xmlns:a16="http://schemas.microsoft.com/office/drawing/2014/main" id="{C9A567D6-1DD3-2241-B463-3A0C39D545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C6DF9457-ECF0-E141-B66D-83352822F86B}"/>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1655224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F2D451-A095-9944-B2AE-56F113FC3DA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6487D5AA-C99D-2F44-A89A-05A4D24340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642CE0EF-DB45-AE47-A928-A6629639B79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D33C5922-9956-FA4C-9E4E-74CA2D4A0C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5F56FE44-C940-944E-A513-6BE3F1CCF43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A2E161D9-B6F3-3143-ADF6-8862173AB416}"/>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8" name="Footer Placeholder 7">
            <a:extLst>
              <a:ext uri="{FF2B5EF4-FFF2-40B4-BE49-F238E27FC236}">
                <a16:creationId xmlns="" xmlns:a16="http://schemas.microsoft.com/office/drawing/2014/main" id="{E4B6BAAA-310A-FD46-9FDB-76404FD65B9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 xmlns:a16="http://schemas.microsoft.com/office/drawing/2014/main" id="{5155F179-EBA5-F44E-9EE6-EE0733302676}"/>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2003055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1E389D-800F-FC42-BA08-016C9834115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1AA6C492-0455-8C40-BF2B-5FC18CD6B11A}"/>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4" name="Footer Placeholder 3">
            <a:extLst>
              <a:ext uri="{FF2B5EF4-FFF2-40B4-BE49-F238E27FC236}">
                <a16:creationId xmlns="" xmlns:a16="http://schemas.microsoft.com/office/drawing/2014/main" id="{7B613BDC-D9C7-3F47-BC77-A402ECBA33A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 xmlns:a16="http://schemas.microsoft.com/office/drawing/2014/main" id="{56338447-54A0-A943-92C2-540EACB15BEB}"/>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2820472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307E864-D67E-5844-A835-9D4E0EB5725C}"/>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3" name="Footer Placeholder 2">
            <a:extLst>
              <a:ext uri="{FF2B5EF4-FFF2-40B4-BE49-F238E27FC236}">
                <a16:creationId xmlns="" xmlns:a16="http://schemas.microsoft.com/office/drawing/2014/main" id="{859D98F9-D723-DE41-B092-E12D6CCD464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 xmlns:a16="http://schemas.microsoft.com/office/drawing/2014/main" id="{26E51C8D-AFDD-1B49-A474-5470861C3577}"/>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969596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E1B0D8-8248-724D-B103-03F2973EA6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1496B0DD-DA96-DC47-91A5-ECB77D70C5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88F0D3CC-4437-8B4A-B6B7-3ED85D6023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4B6678C3-F127-C746-86EC-D12BE8167A8A}"/>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6" name="Footer Placeholder 5">
            <a:extLst>
              <a:ext uri="{FF2B5EF4-FFF2-40B4-BE49-F238E27FC236}">
                <a16:creationId xmlns="" xmlns:a16="http://schemas.microsoft.com/office/drawing/2014/main" id="{1F2D6F5F-121F-2949-9990-4FCCECF2C45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0623B59A-B05E-524E-BD53-5BF3769E4BAC}"/>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837070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5BA1BD-6A00-BA4F-9D8C-DB8A27B8939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BBC8DCFC-51C0-BC4B-B091-1E3093F259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 xmlns:a16="http://schemas.microsoft.com/office/drawing/2014/main" id="{8C91187F-6E7F-584C-BCDF-79E949C4E0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8651F072-6233-DF45-9D28-59BDFADDFD6D}"/>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6" name="Footer Placeholder 5">
            <a:extLst>
              <a:ext uri="{FF2B5EF4-FFF2-40B4-BE49-F238E27FC236}">
                <a16:creationId xmlns="" xmlns:a16="http://schemas.microsoft.com/office/drawing/2014/main" id="{49FD0FCD-79F5-8E48-BCE1-C4E9D3912AE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0A0FC456-B52A-9F43-8EFD-1534719D89EE}"/>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1803298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4FA97E-6A28-3844-9998-CF6CE7133CE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5831CE12-206F-9249-B101-CE805FF3B60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47E0375D-15B2-A542-A236-F8C6275D15DE}"/>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5" name="Footer Placeholder 4">
            <a:extLst>
              <a:ext uri="{FF2B5EF4-FFF2-40B4-BE49-F238E27FC236}">
                <a16:creationId xmlns="" xmlns:a16="http://schemas.microsoft.com/office/drawing/2014/main" id="{845F8EDF-4488-FC46-AB66-6420FF924EF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12F09E10-08E2-B948-9BD6-753CC1612BE5}"/>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1067792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40921A12-7082-0741-9CFB-D28182FE715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78F7A839-6721-C54D-8D1E-FBDCFD6C4E4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88898B59-1E32-024C-915A-6CFFC0CAF665}"/>
              </a:ext>
            </a:extLst>
          </p:cNvPr>
          <p:cNvSpPr>
            <a:spLocks noGrp="1"/>
          </p:cNvSpPr>
          <p:nvPr>
            <p:ph type="dt" sz="half" idx="10"/>
          </p:nvPr>
        </p:nvSpPr>
        <p:spPr/>
        <p:txBody>
          <a:bodyPr/>
          <a:lstStyle/>
          <a:p>
            <a:fld id="{1AA60CE5-F502-B744-9F79-B9CE78705681}" type="datetimeFigureOut">
              <a:rPr lang="en-US" smtClean="0"/>
              <a:t>24/02/21</a:t>
            </a:fld>
            <a:endParaRPr lang="en-US" dirty="0"/>
          </a:p>
        </p:txBody>
      </p:sp>
      <p:sp>
        <p:nvSpPr>
          <p:cNvPr id="5" name="Footer Placeholder 4">
            <a:extLst>
              <a:ext uri="{FF2B5EF4-FFF2-40B4-BE49-F238E27FC236}">
                <a16:creationId xmlns="" xmlns:a16="http://schemas.microsoft.com/office/drawing/2014/main" id="{D0442F67-B080-1046-AB69-B754DED996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9E7D0619-64BD-5B49-9FE7-239C0581FE74}"/>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34565835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EEE435E3-0A11-E649-BA52-F3FBF40AB3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34A881AA-DAAD-3B49-8EDB-4B6E5E601B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7C811EDA-49CF-2744-A36F-D59E45EE41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A60CE5-F502-B744-9F79-B9CE78705681}" type="datetimeFigureOut">
              <a:rPr lang="en-US" smtClean="0"/>
              <a:t>24/02/21</a:t>
            </a:fld>
            <a:endParaRPr lang="en-US" dirty="0"/>
          </a:p>
        </p:txBody>
      </p:sp>
      <p:sp>
        <p:nvSpPr>
          <p:cNvPr id="5" name="Footer Placeholder 4">
            <a:extLst>
              <a:ext uri="{FF2B5EF4-FFF2-40B4-BE49-F238E27FC236}">
                <a16:creationId xmlns="" xmlns:a16="http://schemas.microsoft.com/office/drawing/2014/main" id="{E8F26A4C-F70D-8742-A0FA-B623F02CC1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E198DCD5-BD8A-8341-BB44-21A5ACFD35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639A79-17D5-C24B-B59B-E0D0FE1FCAEE}" type="slidenum">
              <a:rPr lang="en-US" smtClean="0"/>
              <a:t>‹#›</a:t>
            </a:fld>
            <a:endParaRPr lang="en-US" dirty="0"/>
          </a:p>
        </p:txBody>
      </p:sp>
    </p:spTree>
    <p:extLst>
      <p:ext uri="{BB962C8B-B14F-4D97-AF65-F5344CB8AC3E}">
        <p14:creationId xmlns:p14="http://schemas.microsoft.com/office/powerpoint/2010/main" val="3241565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hyperlink" Target="https://www.ubele.org" TargetMode="External"/><Relationship Id="rId4" Type="http://schemas.openxmlformats.org/officeDocument/2006/relationships/hyperlink" Target="https://0ab75ddf-ffbf-4afe-a23e-a40ac25808f2.filesusr.com/ugd/5c57a6_d16407fb797641d1aa08977130920c12.pdf" TargetMode="External"/><Relationship Id="rId5" Type="http://schemas.openxmlformats.org/officeDocument/2006/relationships/hyperlink" Target="https://do-it.org/" TargetMode="External"/><Relationship Id="rId6" Type="http://schemas.openxmlformats.org/officeDocument/2006/relationships/hyperlink" Target="http://www.smallcharities.org.uk/covid-19-guidance-for-small-charities/" TargetMode="External"/><Relationship Id="rId7" Type="http://schemas.openxmlformats.org/officeDocument/2006/relationships/hyperlink" Target="http://repurpose.org.uk/" TargetMode="External"/><Relationship Id="rId8" Type="http://schemas.openxmlformats.org/officeDocument/2006/relationships/hyperlink" Target="https://www.charityexcellence.co.uk/" TargetMode="External"/><Relationship Id="rId9" Type="http://schemas.openxmlformats.org/officeDocument/2006/relationships/hyperlink" Target="https://www.ncvo.org.uk/" TargetMode="External"/><Relationship Id="rId10" Type="http://schemas.openxmlformats.org/officeDocument/2006/relationships/hyperlink" Target="https://www.gov.uk/government/publications/the-essential-trustee-what-you-need-to-know-cc3" TargetMode="External"/><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852074" y="2671682"/>
            <a:ext cx="10096958" cy="1077218"/>
          </a:xfrm>
          <a:prstGeom prst="rect">
            <a:avLst/>
          </a:prstGeom>
          <a:noFill/>
        </p:spPr>
        <p:txBody>
          <a:bodyPr wrap="square" rtlCol="0">
            <a:spAutoFit/>
          </a:bodyPr>
          <a:lstStyle/>
          <a:p>
            <a:pPr lvl="0" algn="ctr"/>
            <a:r>
              <a:rPr lang="en-US" sz="3200" b="1" dirty="0" smtClean="0">
                <a:latin typeface="Trebuchet MS"/>
                <a:cs typeface="Trebuchet MS"/>
              </a:rPr>
              <a:t>Governance and Leadership</a:t>
            </a:r>
            <a:endParaRPr lang="en-GB" sz="3200" b="1" dirty="0">
              <a:latin typeface="Trebuchet MS"/>
              <a:cs typeface="Trebuchet MS"/>
            </a:endParaRPr>
          </a:p>
          <a:p>
            <a:pPr algn="ctr"/>
            <a:r>
              <a:rPr lang="en-US" sz="3200" b="1" dirty="0" smtClean="0">
                <a:latin typeface="Trebuchet MS"/>
                <a:cs typeface="Trebuchet MS"/>
              </a:rPr>
              <a:t> </a:t>
            </a:r>
            <a:endParaRPr lang="en-US" sz="3200" b="1" dirty="0">
              <a:latin typeface="Trebuchet MS"/>
              <a:cs typeface="Trebuchet MS"/>
            </a:endParaRPr>
          </a:p>
        </p:txBody>
      </p:sp>
    </p:spTree>
    <p:extLst>
      <p:ext uri="{BB962C8B-B14F-4D97-AF65-F5344CB8AC3E}">
        <p14:creationId xmlns:p14="http://schemas.microsoft.com/office/powerpoint/2010/main" val="186200435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DDD7BB6E-54C2-1545-BFC0-3651B2584C34}"/>
              </a:ext>
            </a:extLst>
          </p:cNvPr>
          <p:cNvSpPr txBox="1">
            <a:spLocks/>
          </p:cNvSpPr>
          <p:nvPr/>
        </p:nvSpPr>
        <p:spPr>
          <a:xfrm>
            <a:off x="1849924" y="360638"/>
            <a:ext cx="8189426" cy="15133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pPr lvl="0"/>
            <a:r>
              <a:rPr lang="en-US" sz="3200" b="1" dirty="0" smtClean="0">
                <a:solidFill>
                  <a:schemeClr val="tx1"/>
                </a:solidFill>
                <a:latin typeface="Trebuchet MS"/>
                <a:cs typeface="Trebuchet MS"/>
              </a:rPr>
              <a:t>Governance – </a:t>
            </a:r>
            <a:r>
              <a:rPr lang="en-GB" sz="3200" b="1" dirty="0" smtClean="0">
                <a:solidFill>
                  <a:schemeClr val="tx1"/>
                </a:solidFill>
                <a:latin typeface="Trebuchet MS"/>
                <a:cs typeface="Trebuchet MS"/>
              </a:rPr>
              <a:t>What is it?</a:t>
            </a:r>
            <a:endParaRPr lang="en-GB" sz="3200" b="1" dirty="0">
              <a:solidFill>
                <a:schemeClr val="tx1"/>
              </a:solidFill>
              <a:latin typeface="Trebuchet MS"/>
              <a:cs typeface="Trebuchet MS"/>
            </a:endParaRPr>
          </a:p>
          <a:p>
            <a:endParaRPr lang="en-GB" sz="3200" b="1" dirty="0">
              <a:solidFill>
                <a:schemeClr val="tx1"/>
              </a:solidFill>
              <a:latin typeface="Trebuchet MS"/>
              <a:cs typeface="Trebuchet MS"/>
            </a:endParaRPr>
          </a:p>
        </p:txBody>
      </p:sp>
      <p:sp>
        <p:nvSpPr>
          <p:cNvPr id="8" name="Content Placeholder 2">
            <a:extLst>
              <a:ext uri="{FF2B5EF4-FFF2-40B4-BE49-F238E27FC236}">
                <a16:creationId xmlns="" xmlns:a16="http://schemas.microsoft.com/office/drawing/2014/main" id="{4B80805A-D5FC-B94C-BEEC-087F09BBF0A8}"/>
              </a:ext>
            </a:extLst>
          </p:cNvPr>
          <p:cNvSpPr txBox="1">
            <a:spLocks/>
          </p:cNvSpPr>
          <p:nvPr/>
        </p:nvSpPr>
        <p:spPr>
          <a:xfrm>
            <a:off x="843664" y="1514231"/>
            <a:ext cx="10504671" cy="516490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latin typeface="Trebuchet MS"/>
                <a:cs typeface="Trebuchet MS"/>
              </a:rPr>
              <a:t>Good governance enables charities and other non-profit organisations to demonstrate transparency, accountability and how they involve key stakeholders in decision-making</a:t>
            </a:r>
            <a:r>
              <a:rPr lang="en-US" sz="2000" dirty="0" smtClean="0">
                <a:latin typeface="Trebuchet MS"/>
                <a:cs typeface="Trebuchet MS"/>
              </a:rPr>
              <a:t>.</a:t>
            </a:r>
            <a:endParaRPr lang="en-US" sz="2000" dirty="0">
              <a:latin typeface="Trebuchet MS"/>
              <a:cs typeface="Trebuchet MS"/>
            </a:endParaRPr>
          </a:p>
          <a:p>
            <a:pPr algn="l"/>
            <a:r>
              <a:rPr lang="en-US" sz="1600" dirty="0" smtClean="0">
                <a:latin typeface="Trebuchet MS"/>
                <a:cs typeface="Trebuchet MS"/>
              </a:rPr>
              <a:t>[Source: Centre for Governance and Scrutiny]</a:t>
            </a:r>
          </a:p>
          <a:p>
            <a:pPr algn="l"/>
            <a:endParaRPr lang="en-US" sz="1600" dirty="0">
              <a:latin typeface="Trebuchet MS"/>
              <a:cs typeface="Trebuchet MS"/>
            </a:endParaRPr>
          </a:p>
          <a:p>
            <a:pPr algn="l"/>
            <a:r>
              <a:rPr lang="en-US" sz="2000" dirty="0">
                <a:latin typeface="Trebuchet MS"/>
                <a:cs typeface="Trebuchet MS"/>
              </a:rPr>
              <a:t>Governance is a term used to describe the trustees’ role in:</a:t>
            </a:r>
          </a:p>
          <a:p>
            <a:pPr marL="342900" indent="-342900" algn="l">
              <a:buFont typeface="Arial"/>
              <a:buChar char="•"/>
            </a:pPr>
            <a:r>
              <a:rPr lang="en-US" sz="2000" dirty="0">
                <a:latin typeface="Trebuchet MS"/>
                <a:cs typeface="Trebuchet MS"/>
              </a:rPr>
              <a:t>the long term direction of the charity, including its objectives or purposes </a:t>
            </a:r>
          </a:p>
          <a:p>
            <a:pPr marL="342900" indent="-342900" algn="l">
              <a:buFont typeface="Arial"/>
              <a:buChar char="•"/>
            </a:pPr>
            <a:r>
              <a:rPr lang="en-US" sz="2000" dirty="0">
                <a:latin typeface="Trebuchet MS"/>
                <a:cs typeface="Trebuchet MS"/>
              </a:rPr>
              <a:t>implementing policies and activities to achieve objectives</a:t>
            </a:r>
          </a:p>
          <a:p>
            <a:pPr marL="342900" indent="-342900" algn="l">
              <a:buFont typeface="Arial"/>
              <a:buChar char="•"/>
            </a:pPr>
            <a:r>
              <a:rPr lang="en-US" sz="2000" dirty="0">
                <a:latin typeface="Trebuchet MS"/>
                <a:cs typeface="Trebuchet MS"/>
              </a:rPr>
              <a:t>complying with legal requirements </a:t>
            </a:r>
          </a:p>
          <a:p>
            <a:pPr marL="342900" indent="-342900" algn="l">
              <a:buFont typeface="Arial"/>
              <a:buChar char="•"/>
            </a:pPr>
            <a:r>
              <a:rPr lang="en-US" sz="2000" dirty="0">
                <a:latin typeface="Trebuchet MS"/>
                <a:cs typeface="Trebuchet MS"/>
              </a:rPr>
              <a:t>accountability to those with an interest or 'stake' in the charity.</a:t>
            </a:r>
          </a:p>
          <a:p>
            <a:pPr algn="l"/>
            <a:r>
              <a:rPr lang="en-US" sz="2000" dirty="0">
                <a:latin typeface="Trebuchet MS"/>
                <a:cs typeface="Trebuchet MS"/>
              </a:rPr>
              <a:t>Good governance should happen throughout a charity. The trustee board is responsible for good governance but they rely on many different people to be able to govern well: staff, volunteers, advisors and stakeholders</a:t>
            </a:r>
            <a:r>
              <a:rPr lang="en-US" sz="1600" dirty="0">
                <a:latin typeface="Trebuchet MS"/>
                <a:cs typeface="Trebuchet MS"/>
              </a:rPr>
              <a:t>.</a:t>
            </a:r>
          </a:p>
          <a:p>
            <a:pPr algn="l"/>
            <a:r>
              <a:rPr lang="en-US" sz="1600" dirty="0" smtClean="0">
                <a:latin typeface="Trebuchet MS"/>
                <a:cs typeface="Trebuchet MS"/>
              </a:rPr>
              <a:t>[Source: NCVO]</a:t>
            </a:r>
          </a:p>
          <a:p>
            <a:pPr algn="l"/>
            <a:endParaRPr lang="en-US" sz="2000" dirty="0"/>
          </a:p>
          <a:p>
            <a:pPr algn="l"/>
            <a:r>
              <a:rPr lang="en-GB" sz="2000" dirty="0"/>
              <a:t> </a:t>
            </a:r>
          </a:p>
        </p:txBody>
      </p:sp>
    </p:spTree>
    <p:extLst>
      <p:ext uri="{BB962C8B-B14F-4D97-AF65-F5344CB8AC3E}">
        <p14:creationId xmlns:p14="http://schemas.microsoft.com/office/powerpoint/2010/main" val="355430121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DDD7BB6E-54C2-1545-BFC0-3651B2584C34}"/>
              </a:ext>
            </a:extLst>
          </p:cNvPr>
          <p:cNvSpPr txBox="1">
            <a:spLocks/>
          </p:cNvSpPr>
          <p:nvPr/>
        </p:nvSpPr>
        <p:spPr>
          <a:xfrm>
            <a:off x="1849924" y="360638"/>
            <a:ext cx="8189426" cy="15133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pPr lvl="0"/>
            <a:r>
              <a:rPr lang="en-US" sz="3200" b="1" dirty="0" smtClean="0">
                <a:solidFill>
                  <a:schemeClr val="tx1"/>
                </a:solidFill>
                <a:latin typeface="Trebuchet MS"/>
                <a:cs typeface="Trebuchet MS"/>
              </a:rPr>
              <a:t>Governance – </a:t>
            </a:r>
            <a:r>
              <a:rPr lang="en-GB" sz="3200" b="1" dirty="0" smtClean="0">
                <a:solidFill>
                  <a:schemeClr val="tx1"/>
                </a:solidFill>
                <a:latin typeface="Trebuchet MS"/>
                <a:cs typeface="Trebuchet MS"/>
              </a:rPr>
              <a:t>How is this implemented?</a:t>
            </a:r>
            <a:endParaRPr lang="en-GB" sz="3200" b="1" dirty="0">
              <a:solidFill>
                <a:schemeClr val="tx1"/>
              </a:solidFill>
              <a:latin typeface="Trebuchet MS"/>
              <a:cs typeface="Trebuchet MS"/>
            </a:endParaRPr>
          </a:p>
          <a:p>
            <a:endParaRPr lang="en-GB" sz="3200" b="1" dirty="0">
              <a:solidFill>
                <a:schemeClr val="tx1"/>
              </a:solidFill>
              <a:latin typeface="Trebuchet MS"/>
              <a:cs typeface="Trebuchet MS"/>
            </a:endParaRPr>
          </a:p>
        </p:txBody>
      </p:sp>
      <p:sp>
        <p:nvSpPr>
          <p:cNvPr id="8" name="Content Placeholder 2">
            <a:extLst>
              <a:ext uri="{FF2B5EF4-FFF2-40B4-BE49-F238E27FC236}">
                <a16:creationId xmlns="" xmlns:a16="http://schemas.microsoft.com/office/drawing/2014/main" id="{4B80805A-D5FC-B94C-BEEC-087F09BBF0A8}"/>
              </a:ext>
            </a:extLst>
          </p:cNvPr>
          <p:cNvSpPr txBox="1">
            <a:spLocks/>
          </p:cNvSpPr>
          <p:nvPr/>
        </p:nvSpPr>
        <p:spPr>
          <a:xfrm>
            <a:off x="843664" y="1873983"/>
            <a:ext cx="10504671" cy="4805150"/>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GB" sz="2500" dirty="0" smtClean="0">
                <a:latin typeface="Trebuchet MS"/>
                <a:cs typeface="Trebuchet MS"/>
              </a:rPr>
              <a:t>A group </a:t>
            </a:r>
            <a:r>
              <a:rPr lang="en-GB" sz="2500" dirty="0">
                <a:latin typeface="Trebuchet MS"/>
                <a:cs typeface="Trebuchet MS"/>
              </a:rPr>
              <a:t>has a Management Committee of 7 elected members. </a:t>
            </a:r>
            <a:r>
              <a:rPr lang="en-GB" sz="2500" dirty="0" smtClean="0">
                <a:latin typeface="Trebuchet MS"/>
                <a:cs typeface="Trebuchet MS"/>
              </a:rPr>
              <a:t>Consisting of:</a:t>
            </a:r>
            <a:endParaRPr lang="en-GB" sz="2500" dirty="0">
              <a:latin typeface="Trebuchet MS"/>
              <a:cs typeface="Trebuchet MS"/>
            </a:endParaRPr>
          </a:p>
          <a:p>
            <a:pPr algn="l">
              <a:lnSpc>
                <a:spcPct val="120000"/>
              </a:lnSpc>
              <a:spcBef>
                <a:spcPts val="0"/>
              </a:spcBef>
            </a:pPr>
            <a:r>
              <a:rPr lang="en-GB" sz="2500" dirty="0">
                <a:latin typeface="Trebuchet MS"/>
                <a:cs typeface="Trebuchet MS"/>
              </a:rPr>
              <a:t> </a:t>
            </a:r>
            <a:endParaRPr lang="en-GB" sz="2500" dirty="0" smtClean="0">
              <a:latin typeface="Trebuchet MS"/>
              <a:cs typeface="Trebuchet MS"/>
            </a:endParaRPr>
          </a:p>
          <a:p>
            <a:pPr algn="l">
              <a:lnSpc>
                <a:spcPct val="120000"/>
              </a:lnSpc>
              <a:spcBef>
                <a:spcPts val="0"/>
              </a:spcBef>
            </a:pPr>
            <a:r>
              <a:rPr lang="en-GB" sz="2500" dirty="0" smtClean="0">
                <a:latin typeface="Trebuchet MS"/>
                <a:cs typeface="Trebuchet MS"/>
              </a:rPr>
              <a:t>Chair</a:t>
            </a:r>
            <a:endParaRPr lang="en-GB" sz="2500" dirty="0">
              <a:latin typeface="Trebuchet MS"/>
              <a:cs typeface="Trebuchet MS"/>
            </a:endParaRPr>
          </a:p>
          <a:p>
            <a:pPr lvl="0" algn="l">
              <a:lnSpc>
                <a:spcPct val="120000"/>
              </a:lnSpc>
              <a:spcBef>
                <a:spcPts val="0"/>
              </a:spcBef>
            </a:pPr>
            <a:r>
              <a:rPr lang="en-GB" sz="2500" dirty="0" smtClean="0">
                <a:latin typeface="Trebuchet MS"/>
                <a:cs typeface="Trebuchet MS"/>
              </a:rPr>
              <a:t>Treasurer</a:t>
            </a:r>
            <a:endParaRPr lang="en-GB" sz="2500" dirty="0">
              <a:latin typeface="Trebuchet MS"/>
              <a:cs typeface="Trebuchet MS"/>
            </a:endParaRPr>
          </a:p>
          <a:p>
            <a:pPr lvl="0" algn="l">
              <a:lnSpc>
                <a:spcPct val="120000"/>
              </a:lnSpc>
              <a:spcBef>
                <a:spcPts val="0"/>
              </a:spcBef>
            </a:pPr>
            <a:r>
              <a:rPr lang="en-GB" sz="2500" dirty="0" smtClean="0">
                <a:latin typeface="Trebuchet MS"/>
                <a:cs typeface="Trebuchet MS"/>
              </a:rPr>
              <a:t>Secretary</a:t>
            </a:r>
            <a:endParaRPr lang="en-GB" sz="2500" dirty="0">
              <a:latin typeface="Trebuchet MS"/>
              <a:cs typeface="Trebuchet MS"/>
            </a:endParaRPr>
          </a:p>
          <a:p>
            <a:pPr lvl="0" algn="l">
              <a:lnSpc>
                <a:spcPct val="120000"/>
              </a:lnSpc>
              <a:spcBef>
                <a:spcPts val="0"/>
              </a:spcBef>
            </a:pPr>
            <a:r>
              <a:rPr lang="en-GB" sz="2500" dirty="0" smtClean="0">
                <a:latin typeface="Trebuchet MS"/>
                <a:cs typeface="Trebuchet MS"/>
              </a:rPr>
              <a:t>etc.</a:t>
            </a:r>
            <a:endParaRPr lang="en-GB" sz="2500" dirty="0">
              <a:latin typeface="Trebuchet MS"/>
              <a:cs typeface="Trebuchet MS"/>
            </a:endParaRPr>
          </a:p>
          <a:p>
            <a:pPr algn="l">
              <a:lnSpc>
                <a:spcPct val="120000"/>
              </a:lnSpc>
              <a:spcBef>
                <a:spcPts val="0"/>
              </a:spcBef>
            </a:pPr>
            <a:r>
              <a:rPr lang="en-GB" sz="2500" dirty="0">
                <a:latin typeface="Trebuchet MS"/>
                <a:cs typeface="Trebuchet MS"/>
              </a:rPr>
              <a:t> </a:t>
            </a:r>
          </a:p>
          <a:p>
            <a:pPr algn="l">
              <a:lnSpc>
                <a:spcPct val="120000"/>
              </a:lnSpc>
              <a:spcBef>
                <a:spcPts val="0"/>
              </a:spcBef>
            </a:pPr>
            <a:r>
              <a:rPr lang="en-GB" sz="2500" dirty="0">
                <a:latin typeface="Trebuchet MS"/>
                <a:cs typeface="Trebuchet MS"/>
              </a:rPr>
              <a:t>Committee Members are elected by the membership on a rolling 3-year basis at the group’s Annual General Meeting in </a:t>
            </a:r>
            <a:r>
              <a:rPr lang="en-GB" sz="2500" dirty="0" smtClean="0">
                <a:latin typeface="Trebuchet MS"/>
                <a:cs typeface="Trebuchet MS"/>
              </a:rPr>
              <a:t>[xxxxxx]</a:t>
            </a:r>
            <a:r>
              <a:rPr lang="en-GB" sz="2500" dirty="0">
                <a:latin typeface="Trebuchet MS"/>
                <a:cs typeface="Trebuchet MS"/>
              </a:rPr>
              <a:t>. On election to Committee, Members agree to work in the best interests of the group in accordance with </a:t>
            </a:r>
            <a:r>
              <a:rPr lang="en-GB" sz="2500" dirty="0" smtClean="0">
                <a:latin typeface="Trebuchet MS"/>
                <a:cs typeface="Trebuchet MS"/>
              </a:rPr>
              <a:t>their </a:t>
            </a:r>
            <a:r>
              <a:rPr lang="en-GB" sz="2500" i="1" dirty="0">
                <a:latin typeface="Trebuchet MS"/>
                <a:cs typeface="Trebuchet MS"/>
              </a:rPr>
              <a:t>Constitution</a:t>
            </a:r>
            <a:r>
              <a:rPr lang="en-GB" sz="2500" dirty="0">
                <a:latin typeface="Trebuchet MS"/>
                <a:cs typeface="Trebuchet MS"/>
              </a:rPr>
              <a:t> </a:t>
            </a:r>
            <a:r>
              <a:rPr lang="en-GB" sz="2500" dirty="0" smtClean="0">
                <a:latin typeface="Trebuchet MS"/>
                <a:cs typeface="Trebuchet MS"/>
              </a:rPr>
              <a:t>dated. </a:t>
            </a:r>
            <a:r>
              <a:rPr lang="en-GB" sz="2500" dirty="0">
                <a:latin typeface="Trebuchet MS"/>
                <a:cs typeface="Trebuchet MS"/>
              </a:rPr>
              <a:t>All new Committee Members receive an induction.</a:t>
            </a:r>
          </a:p>
          <a:p>
            <a:pPr algn="l">
              <a:lnSpc>
                <a:spcPct val="120000"/>
              </a:lnSpc>
              <a:spcBef>
                <a:spcPts val="0"/>
              </a:spcBef>
            </a:pPr>
            <a:r>
              <a:rPr lang="en-GB" sz="2500" b="1" dirty="0">
                <a:latin typeface="Trebuchet MS"/>
                <a:cs typeface="Trebuchet MS"/>
              </a:rPr>
              <a:t> </a:t>
            </a:r>
            <a:endParaRPr lang="en-GB" sz="2500" dirty="0">
              <a:latin typeface="Trebuchet MS"/>
              <a:cs typeface="Trebuchet MS"/>
            </a:endParaRPr>
          </a:p>
          <a:p>
            <a:pPr algn="l">
              <a:lnSpc>
                <a:spcPct val="120000"/>
              </a:lnSpc>
              <a:spcBef>
                <a:spcPts val="0"/>
              </a:spcBef>
            </a:pPr>
            <a:r>
              <a:rPr lang="en-GB" sz="2500" dirty="0">
                <a:latin typeface="Trebuchet MS"/>
                <a:cs typeface="Trebuchet MS"/>
              </a:rPr>
              <a:t>The group recognises the importance of good governance and Committee Members are encouraged to undertake relevant training. This </a:t>
            </a:r>
            <a:r>
              <a:rPr lang="en-GB" sz="2500" dirty="0" smtClean="0">
                <a:latin typeface="Trebuchet MS"/>
                <a:cs typeface="Trebuchet MS"/>
              </a:rPr>
              <a:t>training is </a:t>
            </a:r>
            <a:r>
              <a:rPr lang="en-GB" sz="2500" dirty="0">
                <a:latin typeface="Trebuchet MS"/>
                <a:cs typeface="Trebuchet MS"/>
              </a:rPr>
              <a:t>for the whole Committee on aspects of managing the group, or it may be specific training, e.g. Excel book-keeping for a newly appointed Treasurer. A record is kept of all training.</a:t>
            </a:r>
          </a:p>
          <a:p>
            <a:pPr algn="l">
              <a:lnSpc>
                <a:spcPct val="120000"/>
              </a:lnSpc>
              <a:spcBef>
                <a:spcPts val="0"/>
              </a:spcBef>
            </a:pPr>
            <a:r>
              <a:rPr lang="en-GB" sz="2500" dirty="0">
                <a:latin typeface="Trebuchet MS"/>
                <a:cs typeface="Trebuchet MS"/>
              </a:rPr>
              <a:t> </a:t>
            </a:r>
          </a:p>
          <a:p>
            <a:pPr algn="l">
              <a:lnSpc>
                <a:spcPct val="120000"/>
              </a:lnSpc>
              <a:spcBef>
                <a:spcPts val="0"/>
              </a:spcBef>
            </a:pPr>
            <a:r>
              <a:rPr lang="en-GB" sz="2500" dirty="0">
                <a:latin typeface="Trebuchet MS"/>
                <a:cs typeface="Trebuchet MS"/>
              </a:rPr>
              <a:t>The group adheres to best practice in the management of its accounts, requiring two signatures for the authorisation of payments. The annual accounts are independently examined.</a:t>
            </a:r>
          </a:p>
          <a:p>
            <a:pPr algn="l">
              <a:lnSpc>
                <a:spcPct val="120000"/>
              </a:lnSpc>
              <a:spcBef>
                <a:spcPts val="0"/>
              </a:spcBef>
            </a:pPr>
            <a:r>
              <a:rPr lang="en-GB" sz="2500" dirty="0">
                <a:latin typeface="Trebuchet MS"/>
                <a:cs typeface="Trebuchet MS"/>
              </a:rPr>
              <a:t> </a:t>
            </a:r>
          </a:p>
          <a:p>
            <a:pPr algn="l">
              <a:lnSpc>
                <a:spcPct val="120000"/>
              </a:lnSpc>
              <a:spcBef>
                <a:spcPts val="0"/>
              </a:spcBef>
            </a:pPr>
            <a:r>
              <a:rPr lang="en-GB" sz="2500" dirty="0">
                <a:latin typeface="Trebuchet MS"/>
                <a:cs typeface="Trebuchet MS"/>
              </a:rPr>
              <a:t>The Committee are aware of their duty of care to Members, beneficiaries and visitors and regularly review the group’s policies and practices relating to health and safety, risk and equality. The Committee will seek professional advice when required.</a:t>
            </a:r>
          </a:p>
          <a:p>
            <a:pPr algn="l"/>
            <a:r>
              <a:rPr lang="en-GB" sz="2000" dirty="0"/>
              <a:t> </a:t>
            </a:r>
          </a:p>
        </p:txBody>
      </p:sp>
    </p:spTree>
    <p:extLst>
      <p:ext uri="{BB962C8B-B14F-4D97-AF65-F5344CB8AC3E}">
        <p14:creationId xmlns:p14="http://schemas.microsoft.com/office/powerpoint/2010/main" val="8405240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DDD7BB6E-54C2-1545-BFC0-3651B2584C34}"/>
              </a:ext>
            </a:extLst>
          </p:cNvPr>
          <p:cNvSpPr txBox="1">
            <a:spLocks/>
          </p:cNvSpPr>
          <p:nvPr/>
        </p:nvSpPr>
        <p:spPr>
          <a:xfrm>
            <a:off x="1849924" y="360638"/>
            <a:ext cx="8189426" cy="15133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pPr lvl="0"/>
            <a:r>
              <a:rPr lang="en-GB" sz="3200" b="1" dirty="0" smtClean="0">
                <a:solidFill>
                  <a:schemeClr val="tx1"/>
                </a:solidFill>
                <a:latin typeface="Trebuchet MS"/>
                <a:cs typeface="Trebuchet MS"/>
              </a:rPr>
              <a:t>Leadership</a:t>
            </a:r>
            <a:endParaRPr lang="en-GB" sz="3200" b="1" dirty="0">
              <a:solidFill>
                <a:schemeClr val="tx1"/>
              </a:solidFill>
              <a:latin typeface="Trebuchet MS"/>
              <a:cs typeface="Trebuchet MS"/>
            </a:endParaRPr>
          </a:p>
          <a:p>
            <a:endParaRPr lang="en-GB" sz="3200" b="1" dirty="0">
              <a:solidFill>
                <a:schemeClr val="tx1"/>
              </a:solidFill>
              <a:latin typeface="Trebuchet MS"/>
              <a:cs typeface="Trebuchet MS"/>
            </a:endParaRPr>
          </a:p>
        </p:txBody>
      </p:sp>
      <p:sp>
        <p:nvSpPr>
          <p:cNvPr id="8" name="Content Placeholder 2">
            <a:extLst>
              <a:ext uri="{FF2B5EF4-FFF2-40B4-BE49-F238E27FC236}">
                <a16:creationId xmlns="" xmlns:a16="http://schemas.microsoft.com/office/drawing/2014/main" id="{4B80805A-D5FC-B94C-BEEC-087F09BBF0A8}"/>
              </a:ext>
            </a:extLst>
          </p:cNvPr>
          <p:cNvSpPr txBox="1">
            <a:spLocks/>
          </p:cNvSpPr>
          <p:nvPr/>
        </p:nvSpPr>
        <p:spPr>
          <a:xfrm>
            <a:off x="843664" y="1650120"/>
            <a:ext cx="10504671" cy="50290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smtClean="0">
                <a:latin typeface="Trebuchet MS"/>
                <a:cs typeface="Trebuchet MS"/>
              </a:rPr>
              <a:t>Leadership</a:t>
            </a:r>
            <a:r>
              <a:rPr lang="en-GB" sz="1800" dirty="0">
                <a:latin typeface="Trebuchet MS"/>
                <a:cs typeface="Trebuchet MS"/>
              </a:rPr>
              <a:t>: Every charity is headed by an effective board that provides strategic leadership in line with the charity’s aims and values.  </a:t>
            </a:r>
          </a:p>
          <a:p>
            <a:pPr algn="l"/>
            <a:r>
              <a:rPr lang="en-GB" sz="1800" b="1" dirty="0">
                <a:latin typeface="Trebuchet MS"/>
                <a:cs typeface="Trebuchet MS"/>
              </a:rPr>
              <a:t>Rationale</a:t>
            </a:r>
            <a:endParaRPr lang="en-GB" sz="1800" dirty="0">
              <a:latin typeface="Trebuchet MS"/>
              <a:cs typeface="Trebuchet MS"/>
            </a:endParaRPr>
          </a:p>
          <a:p>
            <a:pPr marL="342900" indent="-342900" algn="l">
              <a:buFont typeface="Arial"/>
              <a:buChar char="•"/>
            </a:pPr>
            <a:r>
              <a:rPr lang="en-GB" sz="1800" dirty="0">
                <a:latin typeface="Trebuchet MS"/>
                <a:cs typeface="Trebuchet MS"/>
              </a:rPr>
              <a:t>Strong and effective leadership helps the charity adopt an appropriate strategy for effectively delivering its aims. It also sets the tone for the charity, including its vision, values and reputation.</a:t>
            </a:r>
          </a:p>
          <a:p>
            <a:pPr algn="l"/>
            <a:r>
              <a:rPr lang="en-GB" sz="1800" b="1" dirty="0">
                <a:latin typeface="Trebuchet MS"/>
                <a:cs typeface="Trebuchet MS"/>
              </a:rPr>
              <a:t>Key outcomes</a:t>
            </a:r>
            <a:endParaRPr lang="en-GB" sz="1800" dirty="0">
              <a:latin typeface="Trebuchet MS"/>
              <a:cs typeface="Trebuchet MS"/>
            </a:endParaRPr>
          </a:p>
          <a:p>
            <a:pPr algn="l"/>
            <a:r>
              <a:rPr lang="en-GB" sz="1800" b="1" dirty="0">
                <a:latin typeface="Trebuchet MS"/>
                <a:cs typeface="Trebuchet MS"/>
              </a:rPr>
              <a:t>2.1 </a:t>
            </a:r>
            <a:r>
              <a:rPr lang="en-GB" sz="1800" dirty="0">
                <a:latin typeface="Trebuchet MS"/>
                <a:cs typeface="Trebuchet MS"/>
              </a:rPr>
              <a:t>The board, as a whole, and trustees individually, accept collective responsibility for ensuring that the charity has a clear and relevant set of aims and an appropriate strategy for achieving them.</a:t>
            </a:r>
          </a:p>
          <a:p>
            <a:pPr algn="l"/>
            <a:r>
              <a:rPr lang="en-GB" sz="1800" b="1" dirty="0">
                <a:latin typeface="Trebuchet MS"/>
                <a:cs typeface="Trebuchet MS"/>
              </a:rPr>
              <a:t>2.2 </a:t>
            </a:r>
            <a:r>
              <a:rPr lang="en-GB" sz="1800" dirty="0">
                <a:latin typeface="Trebuchet MS"/>
                <a:cs typeface="Trebuchet MS"/>
              </a:rPr>
              <a:t>The board agrees the charity’s vision, values and reputation and leads by example, requiring anyone representing the charity reflects its values positively.</a:t>
            </a:r>
          </a:p>
          <a:p>
            <a:pPr algn="l"/>
            <a:r>
              <a:rPr lang="en-GB" sz="1800" b="1" dirty="0">
                <a:latin typeface="Trebuchet MS"/>
                <a:cs typeface="Trebuchet MS"/>
              </a:rPr>
              <a:t>2.3 </a:t>
            </a:r>
            <a:r>
              <a:rPr lang="en-GB" sz="1800" dirty="0">
                <a:latin typeface="Trebuchet MS"/>
                <a:cs typeface="Trebuchet MS"/>
              </a:rPr>
              <a:t>The board makes sure that the charity’s values are reflected in all of its work, and that the ethos and culture of the organisation underpin the delivery of all activities.</a:t>
            </a:r>
          </a:p>
          <a:p>
            <a:pPr algn="l"/>
            <a:endParaRPr lang="en-GB" sz="1800" dirty="0">
              <a:latin typeface="Trebuchet MS"/>
              <a:cs typeface="Trebuchet MS"/>
            </a:endParaRPr>
          </a:p>
        </p:txBody>
      </p:sp>
    </p:spTree>
    <p:extLst>
      <p:ext uri="{BB962C8B-B14F-4D97-AF65-F5344CB8AC3E}">
        <p14:creationId xmlns:p14="http://schemas.microsoft.com/office/powerpoint/2010/main" val="24885659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DDD7BB6E-54C2-1545-BFC0-3651B2584C34}"/>
              </a:ext>
            </a:extLst>
          </p:cNvPr>
          <p:cNvSpPr txBox="1">
            <a:spLocks/>
          </p:cNvSpPr>
          <p:nvPr/>
        </p:nvSpPr>
        <p:spPr>
          <a:xfrm>
            <a:off x="1849924" y="360638"/>
            <a:ext cx="8189426" cy="15133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pPr lvl="0"/>
            <a:r>
              <a:rPr lang="en-US" sz="3200" b="1" dirty="0" smtClean="0">
                <a:solidFill>
                  <a:schemeClr val="tx1"/>
                </a:solidFill>
                <a:latin typeface="Trebuchet MS"/>
                <a:cs typeface="Trebuchet MS"/>
              </a:rPr>
              <a:t>Governance</a:t>
            </a:r>
            <a:endParaRPr lang="en-GB" sz="3200" b="1" dirty="0">
              <a:solidFill>
                <a:schemeClr val="tx1"/>
              </a:solidFill>
              <a:latin typeface="Trebuchet MS"/>
              <a:cs typeface="Trebuchet MS"/>
            </a:endParaRPr>
          </a:p>
        </p:txBody>
      </p:sp>
      <p:sp>
        <p:nvSpPr>
          <p:cNvPr id="8" name="Content Placeholder 2">
            <a:extLst>
              <a:ext uri="{FF2B5EF4-FFF2-40B4-BE49-F238E27FC236}">
                <a16:creationId xmlns="" xmlns:a16="http://schemas.microsoft.com/office/drawing/2014/main" id="{4B80805A-D5FC-B94C-BEEC-087F09BBF0A8}"/>
              </a:ext>
            </a:extLst>
          </p:cNvPr>
          <p:cNvSpPr txBox="1">
            <a:spLocks/>
          </p:cNvSpPr>
          <p:nvPr/>
        </p:nvSpPr>
        <p:spPr>
          <a:xfrm>
            <a:off x="843664" y="2069703"/>
            <a:ext cx="10504671" cy="4609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000" dirty="0" smtClean="0"/>
              <a:t>TASK:</a:t>
            </a:r>
          </a:p>
          <a:p>
            <a:pPr algn="l"/>
            <a:endParaRPr lang="en-GB" sz="2000" dirty="0"/>
          </a:p>
          <a:p>
            <a:r>
              <a:rPr lang="en-GB" sz="2000" dirty="0" smtClean="0"/>
              <a:t>In groups please discuss what makes good governance </a:t>
            </a:r>
            <a:r>
              <a:rPr lang="en-US" sz="2000" dirty="0" smtClean="0"/>
              <a:t>–</a:t>
            </a:r>
            <a:r>
              <a:rPr lang="en-GB" sz="2000" dirty="0" smtClean="0"/>
              <a:t> what is your experience of Boards/Trustees/Management Committees - examples of good practice, what is the purpose of having governors/trustees, should the </a:t>
            </a:r>
            <a:r>
              <a:rPr lang="en-GB" sz="2000" dirty="0"/>
              <a:t>board </a:t>
            </a:r>
            <a:r>
              <a:rPr lang="en-GB" sz="2000" dirty="0" smtClean="0"/>
              <a:t>be </a:t>
            </a:r>
            <a:r>
              <a:rPr lang="en-GB" sz="2000" dirty="0"/>
              <a:t>clear about the charity’s aims and </a:t>
            </a:r>
            <a:r>
              <a:rPr lang="en-GB" sz="2000" dirty="0" smtClean="0"/>
              <a:t>how do they ensure </a:t>
            </a:r>
            <a:r>
              <a:rPr lang="en-GB" sz="2000" dirty="0"/>
              <a:t>that these are being delivered effectively and </a:t>
            </a:r>
            <a:r>
              <a:rPr lang="en-GB" sz="2000" dirty="0" smtClean="0"/>
              <a:t>sustainably? </a:t>
            </a:r>
            <a:endParaRPr lang="en-GB" sz="2000" dirty="0"/>
          </a:p>
        </p:txBody>
      </p:sp>
    </p:spTree>
    <p:extLst>
      <p:ext uri="{BB962C8B-B14F-4D97-AF65-F5344CB8AC3E}">
        <p14:creationId xmlns:p14="http://schemas.microsoft.com/office/powerpoint/2010/main" val="12286780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DDD7BB6E-54C2-1545-BFC0-3651B2584C34}"/>
              </a:ext>
            </a:extLst>
          </p:cNvPr>
          <p:cNvSpPr txBox="1">
            <a:spLocks/>
          </p:cNvSpPr>
          <p:nvPr/>
        </p:nvSpPr>
        <p:spPr>
          <a:xfrm>
            <a:off x="1849924" y="2432538"/>
            <a:ext cx="8189426" cy="13579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pPr lvl="0"/>
            <a:r>
              <a:rPr lang="en-US" sz="3200" b="1" dirty="0" smtClean="0">
                <a:solidFill>
                  <a:schemeClr val="tx1"/>
                </a:solidFill>
                <a:latin typeface="Trebuchet MS"/>
                <a:cs typeface="Trebuchet MS"/>
              </a:rPr>
              <a:t>Feedback</a:t>
            </a:r>
            <a:endParaRPr lang="en-GB" sz="3200" b="1" dirty="0">
              <a:solidFill>
                <a:schemeClr val="tx1"/>
              </a:solidFill>
              <a:latin typeface="Trebuchet MS"/>
              <a:cs typeface="Trebuchet MS"/>
            </a:endParaRPr>
          </a:p>
        </p:txBody>
      </p:sp>
    </p:spTree>
    <p:extLst>
      <p:ext uri="{BB962C8B-B14F-4D97-AF65-F5344CB8AC3E}">
        <p14:creationId xmlns:p14="http://schemas.microsoft.com/office/powerpoint/2010/main" val="4735222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DDD7BB6E-54C2-1545-BFC0-3651B2584C34}"/>
              </a:ext>
            </a:extLst>
          </p:cNvPr>
          <p:cNvSpPr txBox="1">
            <a:spLocks/>
          </p:cNvSpPr>
          <p:nvPr/>
        </p:nvSpPr>
        <p:spPr>
          <a:xfrm>
            <a:off x="1849924" y="2432538"/>
            <a:ext cx="8189426" cy="13579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pPr lvl="0"/>
            <a:r>
              <a:rPr lang="en-US" sz="3200" b="1" dirty="0" smtClean="0">
                <a:solidFill>
                  <a:schemeClr val="tx1"/>
                </a:solidFill>
                <a:latin typeface="Trebuchet MS"/>
                <a:cs typeface="Trebuchet MS"/>
              </a:rPr>
              <a:t>HOW DO YOU SOURCE TRUSTEES?</a:t>
            </a:r>
            <a:endParaRPr lang="en-GB" sz="3200" b="1" dirty="0">
              <a:solidFill>
                <a:schemeClr val="tx1"/>
              </a:solidFill>
              <a:latin typeface="Trebuchet MS"/>
              <a:cs typeface="Trebuchet MS"/>
            </a:endParaRPr>
          </a:p>
        </p:txBody>
      </p:sp>
    </p:spTree>
    <p:extLst>
      <p:ext uri="{BB962C8B-B14F-4D97-AF65-F5344CB8AC3E}">
        <p14:creationId xmlns:p14="http://schemas.microsoft.com/office/powerpoint/2010/main" val="42144476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DDD7BB6E-54C2-1545-BFC0-3651B2584C34}"/>
              </a:ext>
            </a:extLst>
          </p:cNvPr>
          <p:cNvSpPr txBox="1">
            <a:spLocks/>
          </p:cNvSpPr>
          <p:nvPr/>
        </p:nvSpPr>
        <p:spPr>
          <a:xfrm>
            <a:off x="1849924" y="360638"/>
            <a:ext cx="8189426" cy="15133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pPr lvl="0"/>
            <a:r>
              <a:rPr lang="en-GB" sz="3200" b="1" dirty="0" err="1" smtClean="0">
                <a:solidFill>
                  <a:schemeClr val="tx1"/>
                </a:solidFill>
                <a:latin typeface="Trebuchet MS"/>
                <a:cs typeface="Trebuchet MS"/>
              </a:rPr>
              <a:t>Re:Purpose</a:t>
            </a:r>
            <a:endParaRPr lang="en-GB" sz="3200" b="1" dirty="0">
              <a:solidFill>
                <a:schemeClr val="tx1"/>
              </a:solidFill>
              <a:latin typeface="Trebuchet MS"/>
              <a:cs typeface="Trebuchet MS"/>
            </a:endParaRPr>
          </a:p>
          <a:p>
            <a:endParaRPr lang="en-GB" sz="3200" b="1" dirty="0">
              <a:solidFill>
                <a:schemeClr val="tx1"/>
              </a:solidFill>
              <a:latin typeface="Trebuchet MS"/>
              <a:cs typeface="Trebuchet MS"/>
            </a:endParaRPr>
          </a:p>
        </p:txBody>
      </p:sp>
      <p:sp>
        <p:nvSpPr>
          <p:cNvPr id="8" name="Content Placeholder 2">
            <a:extLst>
              <a:ext uri="{FF2B5EF4-FFF2-40B4-BE49-F238E27FC236}">
                <a16:creationId xmlns="" xmlns:a16="http://schemas.microsoft.com/office/drawing/2014/main" id="{4B80805A-D5FC-B94C-BEEC-087F09BBF0A8}"/>
              </a:ext>
            </a:extLst>
          </p:cNvPr>
          <p:cNvSpPr txBox="1">
            <a:spLocks/>
          </p:cNvSpPr>
          <p:nvPr/>
        </p:nvSpPr>
        <p:spPr>
          <a:xfrm>
            <a:off x="843664" y="2069703"/>
            <a:ext cx="10504671" cy="4609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US" sz="2000" dirty="0" smtClean="0"/>
              <a:t>Re:Purpose </a:t>
            </a:r>
            <a:r>
              <a:rPr lang="en-US" sz="2000" dirty="0"/>
              <a:t>is an initiative that matches senior executive volunteers with small charities, community projects and social enterprises in urgent need of strategic support. </a:t>
            </a:r>
            <a:br>
              <a:rPr lang="en-US" sz="2000" dirty="0"/>
            </a:br>
            <a:r>
              <a:rPr lang="en-US" sz="2000" dirty="0"/>
              <a:t/>
            </a:r>
            <a:br>
              <a:rPr lang="en-US" sz="2000" dirty="0"/>
            </a:br>
            <a:r>
              <a:rPr lang="en-US" sz="2000" dirty="0"/>
              <a:t>The impact of COVID 19 has put huge pressure on our UK Charities and if we don’t act now a lifeline for some people in our communities could be lost forever. </a:t>
            </a:r>
            <a:br>
              <a:rPr lang="en-US" sz="2000" dirty="0"/>
            </a:br>
            <a:r>
              <a:rPr lang="en-US" sz="2000" dirty="0"/>
              <a:t/>
            </a:r>
            <a:br>
              <a:rPr lang="en-US" sz="2000" dirty="0"/>
            </a:br>
            <a:r>
              <a:rPr lang="en-US" sz="2000" dirty="0"/>
              <a:t>Small, grass roots charities, traditionally underfunded, under resourced and operating within tight budgets, are now stretched beyond capacity and in real danger of closing their doors for good.</a:t>
            </a:r>
            <a:r>
              <a:rPr lang="en-GB" sz="2000" dirty="0"/>
              <a:t> </a:t>
            </a:r>
          </a:p>
        </p:txBody>
      </p:sp>
    </p:spTree>
    <p:extLst>
      <p:ext uri="{BB962C8B-B14F-4D97-AF65-F5344CB8AC3E}">
        <p14:creationId xmlns:p14="http://schemas.microsoft.com/office/powerpoint/2010/main" val="417600761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A2ACA90E-8FFE-224C-A850-6A6722350FBF}"/>
              </a:ext>
            </a:extLst>
          </p:cNvPr>
          <p:cNvSpPr txBox="1">
            <a:spLocks/>
          </p:cNvSpPr>
          <p:nvPr/>
        </p:nvSpPr>
        <p:spPr>
          <a:xfrm>
            <a:off x="2904974" y="1198823"/>
            <a:ext cx="7886700" cy="6461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2800" b="1" dirty="0">
              <a:solidFill>
                <a:schemeClr val="tx1"/>
              </a:solidFill>
              <a:latin typeface="Trebuchet MS" panose="020B0703020202090204" pitchFamily="34" charset="0"/>
              <a:cs typeface="Arial"/>
            </a:endParaRPr>
          </a:p>
        </p:txBody>
      </p:sp>
      <p:sp>
        <p:nvSpPr>
          <p:cNvPr id="6" name="Content Placeholder 2">
            <a:extLst>
              <a:ext uri="{FF2B5EF4-FFF2-40B4-BE49-F238E27FC236}">
                <a16:creationId xmlns="" xmlns:a16="http://schemas.microsoft.com/office/drawing/2014/main" id="{FDABA649-DF01-E747-AEFD-A3BB9A636030}"/>
              </a:ext>
            </a:extLst>
          </p:cNvPr>
          <p:cNvSpPr txBox="1">
            <a:spLocks/>
          </p:cNvSpPr>
          <p:nvPr/>
        </p:nvSpPr>
        <p:spPr>
          <a:xfrm>
            <a:off x="961615" y="2374503"/>
            <a:ext cx="10504671" cy="4609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dirty="0">
                <a:solidFill>
                  <a:schemeClr val="tx1"/>
                </a:solidFill>
                <a:latin typeface="Trebuchet MS" panose="020B0703020202090204" pitchFamily="34" charset="0"/>
                <a:cs typeface="Arial"/>
              </a:rPr>
              <a:t> </a:t>
            </a:r>
            <a:endParaRPr lang="en-GB" sz="1600" dirty="0">
              <a:solidFill>
                <a:schemeClr val="tx1"/>
              </a:solidFill>
              <a:latin typeface="Trebuchet MS" panose="020B0703020202090204" pitchFamily="34" charset="0"/>
              <a:cs typeface="Arial"/>
            </a:endParaRPr>
          </a:p>
          <a:p>
            <a:pPr algn="l"/>
            <a:endParaRPr lang="en-US" sz="1600" dirty="0">
              <a:solidFill>
                <a:schemeClr val="tx1"/>
              </a:solidFill>
              <a:latin typeface="Trebuchet MS" panose="020B0703020202090204" pitchFamily="34" charset="0"/>
            </a:endParaRPr>
          </a:p>
          <a:p>
            <a:pPr algn="l"/>
            <a:endParaRPr lang="en-US" sz="1600" dirty="0">
              <a:solidFill>
                <a:schemeClr val="tx1"/>
              </a:solidFill>
              <a:latin typeface="Trebuchet MS" panose="020B0703020202090204" pitchFamily="34" charset="0"/>
            </a:endParaRPr>
          </a:p>
        </p:txBody>
      </p:sp>
      <p:sp>
        <p:nvSpPr>
          <p:cNvPr id="3" name="TextBox 2"/>
          <p:cNvSpPr txBox="1"/>
          <p:nvPr/>
        </p:nvSpPr>
        <p:spPr>
          <a:xfrm>
            <a:off x="2179911" y="2740200"/>
            <a:ext cx="9148117" cy="584776"/>
          </a:xfrm>
          <a:prstGeom prst="rect">
            <a:avLst/>
          </a:prstGeom>
          <a:noFill/>
        </p:spPr>
        <p:txBody>
          <a:bodyPr wrap="square" rtlCol="0">
            <a:spAutoFit/>
          </a:bodyPr>
          <a:lstStyle/>
          <a:p>
            <a:pPr algn="ctr"/>
            <a:r>
              <a:rPr lang="en-US" sz="3200" b="1" dirty="0" smtClean="0">
                <a:latin typeface="Trebuchet MS"/>
                <a:cs typeface="Trebuchet MS"/>
              </a:rPr>
              <a:t>Resources</a:t>
            </a:r>
          </a:p>
        </p:txBody>
      </p:sp>
      <p:pic>
        <p:nvPicPr>
          <p:cNvPr id="2" name="Picture 1" descr="Screen Shot 2021-02-23 at 22.54.2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6266"/>
            <a:ext cx="12279923" cy="8122074"/>
          </a:xfrm>
          <a:prstGeom prst="rect">
            <a:avLst/>
          </a:prstGeom>
        </p:spPr>
      </p:pic>
    </p:spTree>
    <p:extLst>
      <p:ext uri="{BB962C8B-B14F-4D97-AF65-F5344CB8AC3E}">
        <p14:creationId xmlns:p14="http://schemas.microsoft.com/office/powerpoint/2010/main" val="36463876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A2ACA90E-8FFE-224C-A850-6A6722350FBF}"/>
              </a:ext>
            </a:extLst>
          </p:cNvPr>
          <p:cNvSpPr txBox="1">
            <a:spLocks/>
          </p:cNvSpPr>
          <p:nvPr/>
        </p:nvSpPr>
        <p:spPr>
          <a:xfrm>
            <a:off x="2904974" y="1198823"/>
            <a:ext cx="7886700" cy="6461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pPr lvl="0"/>
            <a:endParaRPr lang="en-US" sz="2800" b="1" dirty="0" smtClean="0">
              <a:solidFill>
                <a:schemeClr val="tx1"/>
              </a:solidFill>
              <a:latin typeface="Trebuchet MS"/>
              <a:cs typeface="Trebuchet MS"/>
            </a:endParaRPr>
          </a:p>
          <a:p>
            <a:pPr lvl="0"/>
            <a:endParaRPr lang="en-US" sz="2800" b="1" dirty="0">
              <a:solidFill>
                <a:schemeClr val="tx1"/>
              </a:solidFill>
              <a:latin typeface="Trebuchet MS"/>
              <a:cs typeface="Trebuchet MS"/>
            </a:endParaRPr>
          </a:p>
          <a:p>
            <a:pPr lvl="0"/>
            <a:r>
              <a:rPr lang="en-US" sz="2800" b="1" dirty="0" smtClean="0">
                <a:solidFill>
                  <a:schemeClr val="tx1"/>
                </a:solidFill>
                <a:latin typeface="Trebuchet MS"/>
                <a:cs typeface="Trebuchet MS"/>
              </a:rPr>
              <a:t>Committee members</a:t>
            </a:r>
          </a:p>
        </p:txBody>
      </p:sp>
      <p:sp>
        <p:nvSpPr>
          <p:cNvPr id="6" name="Content Placeholder 2">
            <a:extLst>
              <a:ext uri="{FF2B5EF4-FFF2-40B4-BE49-F238E27FC236}">
                <a16:creationId xmlns="" xmlns:a16="http://schemas.microsoft.com/office/drawing/2014/main" id="{FDABA649-DF01-E747-AEFD-A3BB9A636030}"/>
              </a:ext>
            </a:extLst>
          </p:cNvPr>
          <p:cNvSpPr txBox="1">
            <a:spLocks/>
          </p:cNvSpPr>
          <p:nvPr/>
        </p:nvSpPr>
        <p:spPr>
          <a:xfrm>
            <a:off x="961615" y="2374503"/>
            <a:ext cx="10504671" cy="4609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dirty="0">
                <a:solidFill>
                  <a:schemeClr val="tx1"/>
                </a:solidFill>
                <a:latin typeface="Trebuchet MS" panose="020B0703020202090204" pitchFamily="34" charset="0"/>
                <a:cs typeface="Arial"/>
              </a:rPr>
              <a:t> </a:t>
            </a:r>
            <a:endParaRPr lang="en-GB" sz="1600" dirty="0">
              <a:solidFill>
                <a:schemeClr val="tx1"/>
              </a:solidFill>
              <a:latin typeface="Trebuchet MS" panose="020B0703020202090204" pitchFamily="34" charset="0"/>
              <a:cs typeface="Arial"/>
            </a:endParaRPr>
          </a:p>
          <a:p>
            <a:pPr algn="l"/>
            <a:endParaRPr lang="en-US" sz="1600" dirty="0">
              <a:solidFill>
                <a:schemeClr val="tx1"/>
              </a:solidFill>
              <a:latin typeface="Trebuchet MS" panose="020B0703020202090204" pitchFamily="34" charset="0"/>
            </a:endParaRPr>
          </a:p>
          <a:p>
            <a:pPr algn="l"/>
            <a:endParaRPr lang="en-US" sz="1600" dirty="0">
              <a:solidFill>
                <a:schemeClr val="tx1"/>
              </a:solidFill>
              <a:latin typeface="Trebuchet MS" panose="020B0703020202090204" pitchFamily="34" charset="0"/>
            </a:endParaRPr>
          </a:p>
        </p:txBody>
      </p:sp>
      <p:sp>
        <p:nvSpPr>
          <p:cNvPr id="3" name="TextBox 2"/>
          <p:cNvSpPr txBox="1"/>
          <p:nvPr/>
        </p:nvSpPr>
        <p:spPr>
          <a:xfrm>
            <a:off x="1059957" y="2740200"/>
            <a:ext cx="10268071" cy="892552"/>
          </a:xfrm>
          <a:prstGeom prst="rect">
            <a:avLst/>
          </a:prstGeom>
          <a:noFill/>
        </p:spPr>
        <p:txBody>
          <a:bodyPr wrap="square" rtlCol="0">
            <a:spAutoFit/>
          </a:bodyPr>
          <a:lstStyle/>
          <a:p>
            <a:r>
              <a:rPr lang="en-US" sz="2000" dirty="0"/>
              <a:t> </a:t>
            </a:r>
          </a:p>
          <a:p>
            <a:pPr algn="ctr"/>
            <a:r>
              <a:rPr lang="en-US" sz="3200" b="1" dirty="0" smtClean="0">
                <a:latin typeface="Trebuchet MS"/>
                <a:cs typeface="Trebuchet MS"/>
              </a:rPr>
              <a:t>How to source them</a:t>
            </a:r>
            <a:endParaRPr lang="en-US" sz="3200" b="1" dirty="0">
              <a:latin typeface="Trebuchet MS"/>
              <a:cs typeface="Trebuchet MS"/>
            </a:endParaRPr>
          </a:p>
        </p:txBody>
      </p:sp>
      <p:pic>
        <p:nvPicPr>
          <p:cNvPr id="2" name="Picture 1" descr="Screen Shot 2021-02-23 at 22.54.5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28" y="-1"/>
            <a:ext cx="12304351" cy="8247075"/>
          </a:xfrm>
          <a:prstGeom prst="rect">
            <a:avLst/>
          </a:prstGeom>
        </p:spPr>
      </p:pic>
    </p:spTree>
    <p:extLst>
      <p:ext uri="{BB962C8B-B14F-4D97-AF65-F5344CB8AC3E}">
        <p14:creationId xmlns:p14="http://schemas.microsoft.com/office/powerpoint/2010/main" val="321040518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DDD7BB6E-54C2-1545-BFC0-3651B2584C34}"/>
              </a:ext>
            </a:extLst>
          </p:cNvPr>
          <p:cNvSpPr txBox="1">
            <a:spLocks/>
          </p:cNvSpPr>
          <p:nvPr/>
        </p:nvSpPr>
        <p:spPr>
          <a:xfrm>
            <a:off x="1849924" y="360638"/>
            <a:ext cx="8189426" cy="15133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pPr lvl="0"/>
            <a:r>
              <a:rPr lang="en-GB" sz="3200" b="1" dirty="0" smtClean="0">
                <a:solidFill>
                  <a:schemeClr val="tx1"/>
                </a:solidFill>
                <a:latin typeface="Trebuchet MS"/>
                <a:cs typeface="Trebuchet MS"/>
              </a:rPr>
              <a:t>Trustees</a:t>
            </a:r>
            <a:endParaRPr lang="en-GB" sz="3200" b="1" dirty="0">
              <a:solidFill>
                <a:schemeClr val="tx1"/>
              </a:solidFill>
              <a:latin typeface="Trebuchet MS"/>
              <a:cs typeface="Trebuchet MS"/>
            </a:endParaRPr>
          </a:p>
          <a:p>
            <a:endParaRPr lang="en-GB" sz="3200" b="1" dirty="0">
              <a:solidFill>
                <a:schemeClr val="tx1"/>
              </a:solidFill>
              <a:latin typeface="Trebuchet MS"/>
              <a:cs typeface="Trebuchet MS"/>
            </a:endParaRPr>
          </a:p>
        </p:txBody>
      </p:sp>
      <p:sp>
        <p:nvSpPr>
          <p:cNvPr id="8" name="Content Placeholder 2">
            <a:extLst>
              <a:ext uri="{FF2B5EF4-FFF2-40B4-BE49-F238E27FC236}">
                <a16:creationId xmlns="" xmlns:a16="http://schemas.microsoft.com/office/drawing/2014/main" id="{4B80805A-D5FC-B94C-BEEC-087F09BBF0A8}"/>
              </a:ext>
            </a:extLst>
          </p:cNvPr>
          <p:cNvSpPr txBox="1">
            <a:spLocks/>
          </p:cNvSpPr>
          <p:nvPr/>
        </p:nvSpPr>
        <p:spPr>
          <a:xfrm>
            <a:off x="843664" y="1650120"/>
            <a:ext cx="10504671" cy="50290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dirty="0" smtClean="0">
                <a:latin typeface="Trebuchet MS"/>
                <a:cs typeface="Trebuchet MS"/>
              </a:rPr>
              <a:t>Trustees have to:</a:t>
            </a:r>
          </a:p>
          <a:p>
            <a:pPr algn="l"/>
            <a:endParaRPr lang="en-GB" sz="1800" dirty="0">
              <a:latin typeface="Trebuchet MS"/>
              <a:cs typeface="Trebuchet MS"/>
            </a:endParaRPr>
          </a:p>
          <a:p>
            <a:pPr marL="285750" indent="-285750" algn="l">
              <a:buFont typeface="Arial"/>
              <a:buChar char="•"/>
            </a:pPr>
            <a:r>
              <a:rPr lang="en-GB" sz="1800" dirty="0" smtClean="0">
                <a:latin typeface="Trebuchet MS"/>
                <a:cs typeface="Trebuchet MS"/>
              </a:rPr>
              <a:t>Act in your charity’s best interest</a:t>
            </a:r>
          </a:p>
          <a:p>
            <a:pPr marL="285750" indent="-285750" algn="l">
              <a:buFont typeface="Arial"/>
              <a:buChar char="•"/>
            </a:pPr>
            <a:r>
              <a:rPr lang="en-GB" sz="1800" dirty="0" smtClean="0">
                <a:latin typeface="Trebuchet MS"/>
                <a:cs typeface="Trebuchet MS"/>
              </a:rPr>
              <a:t>Manage the charity’s resources responsibly</a:t>
            </a:r>
          </a:p>
          <a:p>
            <a:pPr marL="285750" indent="-285750" algn="l">
              <a:buFont typeface="Arial"/>
              <a:buChar char="•"/>
            </a:pPr>
            <a:r>
              <a:rPr lang="en-GB" sz="1800" dirty="0" smtClean="0">
                <a:latin typeface="Trebuchet MS"/>
                <a:cs typeface="Trebuchet MS"/>
              </a:rPr>
              <a:t>Act with reasonable care and skill</a:t>
            </a:r>
          </a:p>
          <a:p>
            <a:pPr algn="l"/>
            <a:endParaRPr lang="en-GB" sz="1800" dirty="0">
              <a:latin typeface="Trebuchet MS"/>
              <a:cs typeface="Trebuchet MS"/>
            </a:endParaRPr>
          </a:p>
          <a:p>
            <a:pPr marL="285750" indent="-285750" algn="l">
              <a:buFont typeface="Arial"/>
              <a:buChar char="•"/>
            </a:pPr>
            <a:r>
              <a:rPr lang="en-GB" sz="1800" dirty="0" smtClean="0">
                <a:latin typeface="Trebuchet MS"/>
                <a:cs typeface="Trebuchet MS"/>
              </a:rPr>
              <a:t>Deal with conflicts of interest</a:t>
            </a:r>
          </a:p>
          <a:p>
            <a:pPr marL="285750" indent="-285750" algn="l">
              <a:buFont typeface="Arial"/>
              <a:buChar char="•"/>
            </a:pPr>
            <a:r>
              <a:rPr lang="en-GB" sz="1800" dirty="0" smtClean="0">
                <a:latin typeface="Trebuchet MS"/>
                <a:cs typeface="Trebuchet MS"/>
              </a:rPr>
              <a:t>Implement financial controls</a:t>
            </a:r>
          </a:p>
          <a:p>
            <a:pPr marL="285750" indent="-285750" algn="l">
              <a:buFont typeface="Arial"/>
              <a:buChar char="•"/>
            </a:pPr>
            <a:r>
              <a:rPr lang="en-GB" sz="1800" dirty="0" smtClean="0">
                <a:latin typeface="Trebuchet MS"/>
                <a:cs typeface="Trebuchet MS"/>
              </a:rPr>
              <a:t>Manage risks</a:t>
            </a:r>
          </a:p>
          <a:p>
            <a:pPr marL="285750" indent="-285750" algn="l">
              <a:buFont typeface="Arial"/>
              <a:buChar char="•"/>
            </a:pPr>
            <a:r>
              <a:rPr lang="en-US" sz="1800" dirty="0" smtClean="0">
                <a:latin typeface="Trebuchet MS"/>
                <a:cs typeface="Trebuchet MS"/>
              </a:rPr>
              <a:t>Take appropriate advice when you need to, for example when </a:t>
            </a:r>
            <a:r>
              <a:rPr lang="en-US" sz="1800" dirty="0">
                <a:latin typeface="Trebuchet MS"/>
                <a:cs typeface="Trebuchet MS"/>
              </a:rPr>
              <a:t>buying </a:t>
            </a:r>
            <a:r>
              <a:rPr lang="en-US" sz="1800" dirty="0" smtClean="0">
                <a:latin typeface="Trebuchet MS"/>
                <a:cs typeface="Trebuchet MS"/>
              </a:rPr>
              <a:t>or selling </a:t>
            </a:r>
            <a:r>
              <a:rPr lang="en-US" sz="1800" dirty="0">
                <a:latin typeface="Trebuchet MS"/>
                <a:cs typeface="Trebuchet MS"/>
              </a:rPr>
              <a:t>land, </a:t>
            </a:r>
            <a:r>
              <a:rPr lang="en-US" sz="1800" dirty="0" smtClean="0">
                <a:latin typeface="Trebuchet MS"/>
                <a:cs typeface="Trebuchet MS"/>
              </a:rPr>
              <a:t>or investing</a:t>
            </a:r>
            <a:endParaRPr lang="en-GB" sz="1800" dirty="0" smtClean="0">
              <a:latin typeface="Trebuchet MS"/>
              <a:cs typeface="Trebuchet MS"/>
            </a:endParaRPr>
          </a:p>
          <a:p>
            <a:pPr algn="l"/>
            <a:endParaRPr lang="en-GB" sz="1800" dirty="0" smtClean="0">
              <a:latin typeface="Trebuchet MS"/>
              <a:cs typeface="Trebuchet MS"/>
            </a:endParaRPr>
          </a:p>
          <a:p>
            <a:pPr algn="l"/>
            <a:r>
              <a:rPr lang="en-GB" sz="1100" dirty="0" smtClean="0">
                <a:latin typeface="Trebuchet MS"/>
                <a:cs typeface="Trebuchet MS"/>
              </a:rPr>
              <a:t>Charity Commission for England and Wales</a:t>
            </a:r>
          </a:p>
          <a:p>
            <a:pPr algn="l"/>
            <a:endParaRPr lang="en-GB" sz="1800" dirty="0">
              <a:latin typeface="Trebuchet MS"/>
              <a:cs typeface="Trebuchet MS"/>
            </a:endParaRPr>
          </a:p>
        </p:txBody>
      </p:sp>
    </p:spTree>
    <p:extLst>
      <p:ext uri="{BB962C8B-B14F-4D97-AF65-F5344CB8AC3E}">
        <p14:creationId xmlns:p14="http://schemas.microsoft.com/office/powerpoint/2010/main" val="23497664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69" y="2741688"/>
            <a:ext cx="10096958" cy="1077218"/>
          </a:xfrm>
          <a:prstGeom prst="rect">
            <a:avLst/>
          </a:prstGeom>
          <a:noFill/>
        </p:spPr>
        <p:txBody>
          <a:bodyPr wrap="square" rtlCol="0">
            <a:spAutoFit/>
          </a:bodyPr>
          <a:lstStyle/>
          <a:p>
            <a:pPr lvl="0" algn="ctr"/>
            <a:r>
              <a:rPr lang="en-GB" sz="3200" b="1" dirty="0" smtClean="0">
                <a:latin typeface="Trebuchet MS"/>
                <a:cs typeface="Trebuchet MS"/>
              </a:rPr>
              <a:t>Skills Audit of Trustees</a:t>
            </a:r>
            <a:endParaRPr lang="en-GB" sz="3200" b="1" dirty="0">
              <a:latin typeface="Trebuchet MS"/>
              <a:cs typeface="Trebuchet MS"/>
            </a:endParaRPr>
          </a:p>
          <a:p>
            <a:pPr algn="ctr"/>
            <a:r>
              <a:rPr lang="en-US" sz="3200" b="1" dirty="0" smtClean="0">
                <a:latin typeface="Trebuchet MS"/>
                <a:cs typeface="Trebuchet MS"/>
              </a:rPr>
              <a:t> </a:t>
            </a:r>
            <a:endParaRPr lang="en-US" sz="3200" b="1" dirty="0">
              <a:latin typeface="Trebuchet MS"/>
              <a:cs typeface="Trebuchet MS"/>
            </a:endParaRPr>
          </a:p>
        </p:txBody>
      </p:sp>
    </p:spTree>
    <p:extLst>
      <p:ext uri="{BB962C8B-B14F-4D97-AF65-F5344CB8AC3E}">
        <p14:creationId xmlns:p14="http://schemas.microsoft.com/office/powerpoint/2010/main" val="95744775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A3A5E2-CC10-AB41-9A44-BF9193F2147A}"/>
              </a:ext>
            </a:extLst>
          </p:cNvPr>
          <p:cNvSpPr txBox="1">
            <a:spLocks/>
          </p:cNvSpPr>
          <p:nvPr/>
        </p:nvSpPr>
        <p:spPr>
          <a:xfrm>
            <a:off x="2152650" y="3429000"/>
            <a:ext cx="7886700" cy="6461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r>
              <a:rPr lang="en-GB" sz="8000" dirty="0">
                <a:solidFill>
                  <a:schemeClr val="tx1"/>
                </a:solidFill>
                <a:latin typeface="Trebuchet MS" panose="020B0703020202090204" pitchFamily="34" charset="0"/>
              </a:rPr>
              <a:t>Q&amp;A</a:t>
            </a:r>
          </a:p>
        </p:txBody>
      </p:sp>
      <p:pic>
        <p:nvPicPr>
          <p:cNvPr id="3" name="Picture 2" descr="Screen Shot 2021-02-23 at 23.29.5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976" y="0"/>
            <a:ext cx="13354182" cy="6858000"/>
          </a:xfrm>
          <a:prstGeom prst="rect">
            <a:avLst/>
          </a:prstGeom>
        </p:spPr>
      </p:pic>
    </p:spTree>
    <p:extLst>
      <p:ext uri="{BB962C8B-B14F-4D97-AF65-F5344CB8AC3E}">
        <p14:creationId xmlns:p14="http://schemas.microsoft.com/office/powerpoint/2010/main" val="381006182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4128D51-FF9B-41F9-AFDE-42C2A5F07487}"/>
              </a:ext>
            </a:extLst>
          </p:cNvPr>
          <p:cNvPicPr>
            <a:picLocks noChangeAspect="1"/>
          </p:cNvPicPr>
          <p:nvPr/>
        </p:nvPicPr>
        <p:blipFill>
          <a:blip r:embed="rId2"/>
          <a:stretch>
            <a:fillRect/>
          </a:stretch>
        </p:blipFill>
        <p:spPr>
          <a:xfrm>
            <a:off x="1140311" y="978946"/>
            <a:ext cx="9208545" cy="4851699"/>
          </a:xfrm>
          <a:prstGeom prst="rect">
            <a:avLst/>
          </a:prstGeom>
        </p:spPr>
      </p:pic>
    </p:spTree>
    <p:extLst>
      <p:ext uri="{BB962C8B-B14F-4D97-AF65-F5344CB8AC3E}">
        <p14:creationId xmlns:p14="http://schemas.microsoft.com/office/powerpoint/2010/main" val="306574197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DDD7BB6E-54C2-1545-BFC0-3651B2584C34}"/>
              </a:ext>
            </a:extLst>
          </p:cNvPr>
          <p:cNvSpPr txBox="1">
            <a:spLocks/>
          </p:cNvSpPr>
          <p:nvPr/>
        </p:nvSpPr>
        <p:spPr>
          <a:xfrm>
            <a:off x="2152650" y="360638"/>
            <a:ext cx="7886700" cy="15133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endParaRPr lang="en-GB" sz="3200" b="1" dirty="0">
              <a:solidFill>
                <a:schemeClr val="tx1"/>
              </a:solidFill>
              <a:latin typeface="Trebuchet MS" panose="020B0603020202020204" pitchFamily="34" charset="0"/>
            </a:endParaRPr>
          </a:p>
          <a:p>
            <a:endParaRPr lang="en-GB" sz="3200" b="1" dirty="0" smtClean="0">
              <a:solidFill>
                <a:schemeClr val="tx1"/>
              </a:solidFill>
              <a:latin typeface="Trebuchet MS" panose="020B0603020202020204" pitchFamily="34" charset="0"/>
            </a:endParaRPr>
          </a:p>
          <a:p>
            <a:pPr lvl="0"/>
            <a:r>
              <a:rPr lang="en-US" sz="3200" b="1" dirty="0" smtClean="0">
                <a:solidFill>
                  <a:schemeClr val="tx1"/>
                </a:solidFill>
                <a:latin typeface="Trebuchet MS"/>
                <a:cs typeface="Trebuchet MS"/>
              </a:rPr>
              <a:t>Resources</a:t>
            </a:r>
            <a:endParaRPr lang="en-GB" sz="3200" b="1" dirty="0">
              <a:solidFill>
                <a:schemeClr val="tx1"/>
              </a:solidFill>
              <a:latin typeface="Trebuchet MS"/>
              <a:cs typeface="Trebuchet MS"/>
            </a:endParaRPr>
          </a:p>
        </p:txBody>
      </p:sp>
      <p:sp>
        <p:nvSpPr>
          <p:cNvPr id="8" name="Content Placeholder 2">
            <a:extLst>
              <a:ext uri="{FF2B5EF4-FFF2-40B4-BE49-F238E27FC236}">
                <a16:creationId xmlns="" xmlns:a16="http://schemas.microsoft.com/office/drawing/2014/main" id="{4B80805A-D5FC-B94C-BEEC-087F09BBF0A8}"/>
              </a:ext>
            </a:extLst>
          </p:cNvPr>
          <p:cNvSpPr txBox="1">
            <a:spLocks/>
          </p:cNvSpPr>
          <p:nvPr/>
        </p:nvSpPr>
        <p:spPr>
          <a:xfrm>
            <a:off x="843664" y="1960143"/>
            <a:ext cx="10504671" cy="471899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600" b="1" dirty="0" smtClean="0">
              <a:latin typeface="Trebuchet MS"/>
              <a:cs typeface="Trebuchet MS"/>
            </a:endParaRPr>
          </a:p>
          <a:p>
            <a:pPr algn="l"/>
            <a:endParaRPr lang="en-US" sz="1800" b="1" dirty="0">
              <a:latin typeface="Trebuchet MS"/>
              <a:cs typeface="Trebuchet MS"/>
            </a:endParaRPr>
          </a:p>
          <a:p>
            <a:pPr algn="l"/>
            <a:endParaRPr lang="en-GB" sz="2000" dirty="0" smtClean="0">
              <a:latin typeface="Trebuchet MS" panose="020B0603020202020204" pitchFamily="34" charset="0"/>
              <a:cs typeface="Trebuchet MS"/>
            </a:endParaRPr>
          </a:p>
          <a:p>
            <a:endParaRPr lang="en-US" sz="2000" dirty="0">
              <a:solidFill>
                <a:schemeClr val="tx1"/>
              </a:solidFill>
              <a:latin typeface="Trebuchet MS" panose="020B0703020202090204" pitchFamily="34" charset="0"/>
            </a:endParaRPr>
          </a:p>
        </p:txBody>
      </p:sp>
      <p:sp>
        <p:nvSpPr>
          <p:cNvPr id="2" name="TextBox 1"/>
          <p:cNvSpPr txBox="1"/>
          <p:nvPr/>
        </p:nvSpPr>
        <p:spPr>
          <a:xfrm>
            <a:off x="1387231" y="2100385"/>
            <a:ext cx="4717589" cy="3970318"/>
          </a:xfrm>
          <a:prstGeom prst="rect">
            <a:avLst/>
          </a:prstGeom>
          <a:noFill/>
        </p:spPr>
        <p:txBody>
          <a:bodyPr wrap="square" rtlCol="0">
            <a:spAutoFit/>
          </a:bodyPr>
          <a:lstStyle/>
          <a:p>
            <a:r>
              <a:rPr lang="en-US" dirty="0">
                <a:latin typeface="Trebuchet MS" panose="020B0703020202090204" pitchFamily="34" charset="0"/>
              </a:rPr>
              <a:t>Ubele:</a:t>
            </a:r>
          </a:p>
          <a:p>
            <a:r>
              <a:rPr lang="en-US" dirty="0">
                <a:latin typeface="Trebuchet MS" panose="020B0703020202090204" pitchFamily="34" charset="0"/>
                <a:hlinkClick r:id="rId3"/>
              </a:rPr>
              <a:t>https://</a:t>
            </a:r>
            <a:r>
              <a:rPr lang="en-US" dirty="0" smtClean="0">
                <a:latin typeface="Trebuchet MS" panose="020B0703020202090204" pitchFamily="34" charset="0"/>
                <a:hlinkClick r:id="rId3"/>
              </a:rPr>
              <a:t>www.ubele.org</a:t>
            </a:r>
            <a:endParaRPr lang="en-US" dirty="0" smtClean="0">
              <a:latin typeface="Trebuchet MS" panose="020B0703020202090204" pitchFamily="34" charset="0"/>
            </a:endParaRPr>
          </a:p>
          <a:p>
            <a:endParaRPr lang="en-US" dirty="0">
              <a:latin typeface="Trebuchet MS" panose="020B0703020202090204" pitchFamily="34" charset="0"/>
            </a:endParaRPr>
          </a:p>
          <a:p>
            <a:r>
              <a:rPr lang="en-US" dirty="0" smtClean="0">
                <a:latin typeface="Trebuchet MS" panose="020B0703020202090204" pitchFamily="34" charset="0"/>
              </a:rPr>
              <a:t>How to recruit Trustees for your charity:</a:t>
            </a:r>
            <a:endParaRPr lang="en-US" dirty="0">
              <a:latin typeface="Trebuchet MS" panose="020B0703020202090204" pitchFamily="34" charset="0"/>
            </a:endParaRPr>
          </a:p>
          <a:p>
            <a:r>
              <a:rPr lang="en-US" dirty="0">
                <a:latin typeface="Trebuchet MS" panose="020B0703020202090204" pitchFamily="34" charset="0"/>
                <a:hlinkClick r:id="rId4"/>
              </a:rPr>
              <a:t>https://0ab75ddf-ffbf-4afe-a23e-a40ac25808f2.filesusr.com/ugd/5c57a6_d16407fb797641d1aa08977130920c12.</a:t>
            </a:r>
            <a:r>
              <a:rPr lang="en-US" dirty="0" smtClean="0">
                <a:latin typeface="Trebuchet MS" panose="020B0703020202090204" pitchFamily="34" charset="0"/>
                <a:hlinkClick r:id="rId4"/>
              </a:rPr>
              <a:t>pdf</a:t>
            </a:r>
            <a:endParaRPr lang="en-US" dirty="0" smtClean="0">
              <a:latin typeface="Trebuchet MS" panose="020B0703020202090204" pitchFamily="34" charset="0"/>
            </a:endParaRPr>
          </a:p>
          <a:p>
            <a:endParaRPr lang="en-US" dirty="0">
              <a:latin typeface="Trebuchet MS" panose="020B0703020202090204" pitchFamily="34" charset="0"/>
            </a:endParaRPr>
          </a:p>
          <a:p>
            <a:r>
              <a:rPr lang="en-US" dirty="0" smtClean="0">
                <a:latin typeface="Trebuchet MS" panose="020B0703020202090204" pitchFamily="34" charset="0"/>
              </a:rPr>
              <a:t>Do-It</a:t>
            </a:r>
          </a:p>
          <a:p>
            <a:r>
              <a:rPr lang="de-DE" dirty="0">
                <a:latin typeface="Trebuchet MS" panose="020B0703020202090204" pitchFamily="34" charset="0"/>
                <a:hlinkClick r:id="rId5"/>
              </a:rPr>
              <a:t>https://do-it.org</a:t>
            </a:r>
            <a:r>
              <a:rPr lang="de-DE" dirty="0" smtClean="0">
                <a:latin typeface="Trebuchet MS" panose="020B0703020202090204" pitchFamily="34" charset="0"/>
                <a:hlinkClick r:id="rId5"/>
              </a:rPr>
              <a:t>/</a:t>
            </a:r>
            <a:endParaRPr lang="de-DE" dirty="0" smtClean="0">
              <a:latin typeface="Trebuchet MS" panose="020B0703020202090204" pitchFamily="34" charset="0"/>
            </a:endParaRPr>
          </a:p>
          <a:p>
            <a:endParaRPr lang="en-US" dirty="0">
              <a:latin typeface="Trebuchet MS" panose="020B0703020202090204" pitchFamily="34" charset="0"/>
            </a:endParaRPr>
          </a:p>
          <a:p>
            <a:r>
              <a:rPr lang="en-US" dirty="0">
                <a:latin typeface="Trebuchet MS" panose="020B0703020202090204" pitchFamily="34" charset="0"/>
              </a:rPr>
              <a:t>Small Charities Coalition:</a:t>
            </a:r>
          </a:p>
          <a:p>
            <a:r>
              <a:rPr lang="en-US" dirty="0">
                <a:latin typeface="Trebuchet MS" panose="020B0703020202090204" pitchFamily="34" charset="0"/>
                <a:hlinkClick r:id="rId6"/>
              </a:rPr>
              <a:t>http://www.smallcharities.org.uk</a:t>
            </a:r>
            <a:r>
              <a:rPr lang="en-US" dirty="0" smtClean="0">
                <a:latin typeface="Trebuchet MS" panose="020B0703020202090204" pitchFamily="34" charset="0"/>
                <a:hlinkClick r:id="rId6"/>
              </a:rPr>
              <a:t>/</a:t>
            </a:r>
            <a:endParaRPr lang="en-US" dirty="0">
              <a:latin typeface="Trebuchet MS" panose="020B0703020202090204" pitchFamily="34" charset="0"/>
            </a:endParaRPr>
          </a:p>
        </p:txBody>
      </p:sp>
      <p:sp>
        <p:nvSpPr>
          <p:cNvPr id="3" name="TextBox 2"/>
          <p:cNvSpPr txBox="1"/>
          <p:nvPr/>
        </p:nvSpPr>
        <p:spPr>
          <a:xfrm>
            <a:off x="6701691" y="2080845"/>
            <a:ext cx="4646643" cy="3970318"/>
          </a:xfrm>
          <a:prstGeom prst="rect">
            <a:avLst/>
          </a:prstGeom>
          <a:noFill/>
        </p:spPr>
        <p:txBody>
          <a:bodyPr wrap="square" rtlCol="0">
            <a:spAutoFit/>
          </a:bodyPr>
          <a:lstStyle/>
          <a:p>
            <a:r>
              <a:rPr lang="en-US" dirty="0" smtClean="0">
                <a:latin typeface="Trebuchet MS" panose="020B0703020202090204" pitchFamily="34" charset="0"/>
              </a:rPr>
              <a:t>Re-Purpose</a:t>
            </a:r>
          </a:p>
          <a:p>
            <a:r>
              <a:rPr lang="en-US" dirty="0">
                <a:latin typeface="Trebuchet MS" panose="020B0703020202090204" pitchFamily="34" charset="0"/>
                <a:hlinkClick r:id="rId7"/>
              </a:rPr>
              <a:t>http://repurpose.org.uk</a:t>
            </a:r>
            <a:r>
              <a:rPr lang="en-US" dirty="0" smtClean="0">
                <a:latin typeface="Trebuchet MS" panose="020B0703020202090204" pitchFamily="34" charset="0"/>
                <a:hlinkClick r:id="rId7"/>
              </a:rPr>
              <a:t>/</a:t>
            </a:r>
            <a:endParaRPr lang="en-US" dirty="0" smtClean="0">
              <a:latin typeface="Trebuchet MS" panose="020B0703020202090204" pitchFamily="34" charset="0"/>
            </a:endParaRPr>
          </a:p>
          <a:p>
            <a:endParaRPr lang="en-US" dirty="0">
              <a:latin typeface="Trebuchet MS" panose="020B0703020202090204" pitchFamily="34" charset="0"/>
            </a:endParaRPr>
          </a:p>
          <a:p>
            <a:r>
              <a:rPr lang="en-US" dirty="0" smtClean="0">
                <a:latin typeface="Trebuchet MS" panose="020B0703020202090204" pitchFamily="34" charset="0"/>
              </a:rPr>
              <a:t>Charities </a:t>
            </a:r>
            <a:r>
              <a:rPr lang="en-US" dirty="0">
                <a:latin typeface="Trebuchet MS" panose="020B0703020202090204" pitchFamily="34" charset="0"/>
              </a:rPr>
              <a:t>Excellence Framework:</a:t>
            </a:r>
          </a:p>
          <a:p>
            <a:r>
              <a:rPr lang="en-US" dirty="0">
                <a:latin typeface="Trebuchet MS" panose="020B0703020202090204" pitchFamily="34" charset="0"/>
                <a:hlinkClick r:id="rId8"/>
              </a:rPr>
              <a:t>https://www.charityexcellence.co.uk/</a:t>
            </a:r>
            <a:endParaRPr lang="en-US" dirty="0">
              <a:latin typeface="Trebuchet MS" panose="020B0703020202090204" pitchFamily="34" charset="0"/>
            </a:endParaRPr>
          </a:p>
          <a:p>
            <a:endParaRPr lang="fr-FR" dirty="0">
              <a:latin typeface="Trebuchet MS" panose="020B0703020202090204" pitchFamily="34" charset="0"/>
            </a:endParaRPr>
          </a:p>
          <a:p>
            <a:r>
              <a:rPr lang="fr-FR" dirty="0">
                <a:latin typeface="Trebuchet MS" panose="020B0703020202090204" pitchFamily="34" charset="0"/>
              </a:rPr>
              <a:t>NCVO:</a:t>
            </a:r>
          </a:p>
          <a:p>
            <a:r>
              <a:rPr lang="pl-PL" dirty="0">
                <a:latin typeface="Trebuchet MS" panose="020B0703020202090204" pitchFamily="34" charset="0"/>
                <a:hlinkClick r:id="rId9"/>
              </a:rPr>
              <a:t>https://www.ncvo.org.uk/</a:t>
            </a:r>
            <a:endParaRPr lang="pl-PL" dirty="0">
              <a:latin typeface="Trebuchet MS" panose="020B0703020202090204" pitchFamily="34" charset="0"/>
            </a:endParaRPr>
          </a:p>
          <a:p>
            <a:endParaRPr lang="en-US" dirty="0">
              <a:latin typeface="Trebuchet MS"/>
              <a:cs typeface="Trebuchet MS"/>
            </a:endParaRPr>
          </a:p>
          <a:p>
            <a:r>
              <a:rPr lang="en-US" dirty="0" smtClean="0">
                <a:latin typeface="Trebuchet MS"/>
                <a:cs typeface="Trebuchet MS"/>
              </a:rPr>
              <a:t>The Essential Trustee:</a:t>
            </a:r>
            <a:endParaRPr lang="en-US" dirty="0">
              <a:latin typeface="Trebuchet MS"/>
              <a:cs typeface="Trebuchet MS"/>
            </a:endParaRPr>
          </a:p>
          <a:p>
            <a:r>
              <a:rPr lang="en-US" dirty="0">
                <a:hlinkClick r:id="rId10"/>
              </a:rPr>
              <a:t>https://www.gov.uk/government/publications/the-essential-trustee-what-you-need-to-know-</a:t>
            </a:r>
            <a:r>
              <a:rPr lang="en-US" dirty="0" smtClean="0">
                <a:hlinkClick r:id="rId10"/>
              </a:rPr>
              <a:t>cc3</a:t>
            </a:r>
            <a:endParaRPr lang="en-US" dirty="0" smtClean="0"/>
          </a:p>
          <a:p>
            <a:endParaRPr lang="en-US" dirty="0"/>
          </a:p>
        </p:txBody>
      </p:sp>
    </p:spTree>
    <p:extLst>
      <p:ext uri="{BB962C8B-B14F-4D97-AF65-F5344CB8AC3E}">
        <p14:creationId xmlns:p14="http://schemas.microsoft.com/office/powerpoint/2010/main" val="150609600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858033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2255</TotalTime>
  <Words>395</Words>
  <Application>Microsoft Macintosh PowerPoint</Application>
  <PresentationFormat>Custom</PresentationFormat>
  <Paragraphs>133</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 Duda</dc:creator>
  <cp:lastModifiedBy>Deborah Robinson</cp:lastModifiedBy>
  <cp:revision>235</cp:revision>
  <dcterms:created xsi:type="dcterms:W3CDTF">2020-04-08T09:16:31Z</dcterms:created>
  <dcterms:modified xsi:type="dcterms:W3CDTF">2021-02-24T19:15:12Z</dcterms:modified>
</cp:coreProperties>
</file>